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</p:sldMasterIdLst>
  <p:notesMasterIdLst>
    <p:notesMasterId r:id="rId83"/>
  </p:notesMasterIdLst>
  <p:sldIdLst>
    <p:sldId id="256" r:id="rId2"/>
    <p:sldId id="1099" r:id="rId3"/>
    <p:sldId id="397" r:id="rId4"/>
    <p:sldId id="327" r:id="rId5"/>
    <p:sldId id="398" r:id="rId6"/>
    <p:sldId id="328" r:id="rId7"/>
    <p:sldId id="329" r:id="rId8"/>
    <p:sldId id="3763" r:id="rId9"/>
    <p:sldId id="406" r:id="rId10"/>
    <p:sldId id="1098" r:id="rId11"/>
    <p:sldId id="355" r:id="rId12"/>
    <p:sldId id="274" r:id="rId13"/>
    <p:sldId id="263" r:id="rId14"/>
    <p:sldId id="264" r:id="rId15"/>
    <p:sldId id="265" r:id="rId16"/>
    <p:sldId id="266" r:id="rId17"/>
    <p:sldId id="267" r:id="rId18"/>
    <p:sldId id="1093" r:id="rId19"/>
    <p:sldId id="1064" r:id="rId20"/>
    <p:sldId id="269" r:id="rId21"/>
    <p:sldId id="270" r:id="rId22"/>
    <p:sldId id="1065" r:id="rId23"/>
    <p:sldId id="1094" r:id="rId24"/>
    <p:sldId id="349" r:id="rId25"/>
    <p:sldId id="272" r:id="rId26"/>
    <p:sldId id="273" r:id="rId27"/>
    <p:sldId id="3767" r:id="rId28"/>
    <p:sldId id="276" r:id="rId29"/>
    <p:sldId id="275" r:id="rId30"/>
    <p:sldId id="1097" r:id="rId31"/>
    <p:sldId id="1088" r:id="rId32"/>
    <p:sldId id="1049" r:id="rId33"/>
    <p:sldId id="360" r:id="rId34"/>
    <p:sldId id="361" r:id="rId35"/>
    <p:sldId id="1100" r:id="rId36"/>
    <p:sldId id="1102" r:id="rId37"/>
    <p:sldId id="293" r:id="rId38"/>
    <p:sldId id="3778" r:id="rId39"/>
    <p:sldId id="1101" r:id="rId40"/>
    <p:sldId id="280" r:id="rId41"/>
    <p:sldId id="262" r:id="rId42"/>
    <p:sldId id="3768" r:id="rId43"/>
    <p:sldId id="279" r:id="rId44"/>
    <p:sldId id="3769" r:id="rId45"/>
    <p:sldId id="3770" r:id="rId46"/>
    <p:sldId id="286" r:id="rId47"/>
    <p:sldId id="281" r:id="rId48"/>
    <p:sldId id="284" r:id="rId49"/>
    <p:sldId id="3771" r:id="rId50"/>
    <p:sldId id="285" r:id="rId51"/>
    <p:sldId id="283" r:id="rId52"/>
    <p:sldId id="3772" r:id="rId53"/>
    <p:sldId id="268" r:id="rId54"/>
    <p:sldId id="3773" r:id="rId55"/>
    <p:sldId id="271" r:id="rId56"/>
    <p:sldId id="3774" r:id="rId57"/>
    <p:sldId id="3775" r:id="rId58"/>
    <p:sldId id="278" r:id="rId59"/>
    <p:sldId id="3779" r:id="rId60"/>
    <p:sldId id="3780" r:id="rId61"/>
    <p:sldId id="3781" r:id="rId62"/>
    <p:sldId id="3782" r:id="rId63"/>
    <p:sldId id="3783" r:id="rId64"/>
    <p:sldId id="3784" r:id="rId65"/>
    <p:sldId id="3785" r:id="rId66"/>
    <p:sldId id="3776" r:id="rId67"/>
    <p:sldId id="3786" r:id="rId68"/>
    <p:sldId id="291" r:id="rId69"/>
    <p:sldId id="292" r:id="rId70"/>
    <p:sldId id="3777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258" r:id="rId79"/>
    <p:sldId id="301" r:id="rId80"/>
    <p:sldId id="409" r:id="rId81"/>
    <p:sldId id="282" r:id="rId8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47"/>
    <p:restoredTop sz="92857"/>
  </p:normalViewPr>
  <p:slideViewPr>
    <p:cSldViewPr snapToGrid="0">
      <p:cViewPr varScale="1">
        <p:scale>
          <a:sx n="99" d="100"/>
          <a:sy n="99" d="100"/>
        </p:scale>
        <p:origin x="16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o\Desktop\grafici%20DevOp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DevOps Roles</a:t>
            </a:r>
          </a:p>
        </c:rich>
      </c:tx>
      <c:layout>
        <c:manualLayout>
          <c:xMode val="edge"/>
          <c:yMode val="edge"/>
          <c:x val="0.43115977690288698"/>
          <c:y val="0.875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3610236220472498"/>
          <c:y val="0.21296296296296299"/>
          <c:w val="0.44653652668416499"/>
          <c:h val="0.58333333333333304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Foglio1!$A$49:$A$57</c:f>
              <c:strCache>
                <c:ptCount val="9"/>
                <c:pt idx="0">
                  <c:v>Architect</c:v>
                </c:pt>
                <c:pt idx="1">
                  <c:v>Automation</c:v>
                </c:pt>
                <c:pt idx="2">
                  <c:v>DevOps Engineer</c:v>
                </c:pt>
                <c:pt idx="3">
                  <c:v>Build Engineer</c:v>
                </c:pt>
                <c:pt idx="4">
                  <c:v>System Engineer</c:v>
                </c:pt>
                <c:pt idx="5">
                  <c:v>Manager</c:v>
                </c:pt>
                <c:pt idx="6">
                  <c:v>Director</c:v>
                </c:pt>
                <c:pt idx="7">
                  <c:v>VP</c:v>
                </c:pt>
                <c:pt idx="8">
                  <c:v>Other</c:v>
                </c:pt>
              </c:strCache>
            </c:strRef>
          </c:cat>
          <c:val>
            <c:numRef>
              <c:f>Foglio1!$B$49:$B$57</c:f>
              <c:numCache>
                <c:formatCode>0.00%</c:formatCode>
                <c:ptCount val="9"/>
                <c:pt idx="0">
                  <c:v>0.10299999999999999</c:v>
                </c:pt>
                <c:pt idx="1">
                  <c:v>0.105</c:v>
                </c:pt>
                <c:pt idx="2">
                  <c:v>0.313</c:v>
                </c:pt>
                <c:pt idx="3">
                  <c:v>5.1999999999999998E-2</c:v>
                </c:pt>
                <c:pt idx="4">
                  <c:v>0.23400000000000001</c:v>
                </c:pt>
                <c:pt idx="5">
                  <c:v>8.3000000000000004E-2</c:v>
                </c:pt>
                <c:pt idx="6">
                  <c:v>4.8000000000000001E-2</c:v>
                </c:pt>
                <c:pt idx="7">
                  <c:v>8.9999999999999993E-3</c:v>
                </c:pt>
                <c:pt idx="8">
                  <c:v>5.1999999999999998E-2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A-A24E-B5C1-ABE038A031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2142922360"/>
        <c:axId val="-2142917576"/>
      </c:barChart>
      <c:catAx>
        <c:axId val="-2142922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-2142917576"/>
        <c:crosses val="autoZero"/>
        <c:auto val="1"/>
        <c:lblAlgn val="ctr"/>
        <c:lblOffset val="100"/>
        <c:noMultiLvlLbl val="0"/>
      </c:catAx>
      <c:valAx>
        <c:axId val="-214291757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-2142922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 err="1"/>
              <a:t>Industry</a:t>
            </a:r>
            <a:endParaRPr lang="it-IT" sz="1200" dirty="0"/>
          </a:p>
        </c:rich>
      </c:tx>
      <c:layout>
        <c:manualLayout>
          <c:xMode val="edge"/>
          <c:yMode val="edge"/>
          <c:x val="0.46432387510388201"/>
          <c:y val="0.831824117867216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2093104265433501"/>
          <c:y val="5.0925925925925902E-2"/>
          <c:w val="0.464283644478304"/>
          <c:h val="0.69874431492808997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Foglio1!$A$1:$A$11</c:f>
              <c:strCache>
                <c:ptCount val="11"/>
                <c:pt idx="0">
                  <c:v>Technology</c:v>
                </c:pt>
                <c:pt idx="1">
                  <c:v>Web Software</c:v>
                </c:pt>
                <c:pt idx="2">
                  <c:v>Education</c:v>
                </c:pt>
                <c:pt idx="3">
                  <c:v>Finance/Banking</c:v>
                </c:pt>
                <c:pt idx="4">
                  <c:v>ENTMT/Media</c:v>
                </c:pt>
                <c:pt idx="5">
                  <c:v>Consulting</c:v>
                </c:pt>
                <c:pt idx="6">
                  <c:v>Telecommunications</c:v>
                </c:pt>
                <c:pt idx="7">
                  <c:v>Government</c:v>
                </c:pt>
                <c:pt idx="8">
                  <c:v>Retail</c:v>
                </c:pt>
                <c:pt idx="9">
                  <c:v>Health-care</c:v>
                </c:pt>
                <c:pt idx="10">
                  <c:v>All Others</c:v>
                </c:pt>
              </c:strCache>
            </c:strRef>
          </c:cat>
          <c:val>
            <c:numRef>
              <c:f>Foglio1!$B$1:$B$11</c:f>
              <c:numCache>
                <c:formatCode>0.00%</c:formatCode>
                <c:ptCount val="11"/>
                <c:pt idx="0">
                  <c:v>0.22700000000000001</c:v>
                </c:pt>
                <c:pt idx="1">
                  <c:v>0.109</c:v>
                </c:pt>
                <c:pt idx="2">
                  <c:v>7.4999999999999997E-2</c:v>
                </c:pt>
                <c:pt idx="3">
                  <c:v>7.3999999999999996E-2</c:v>
                </c:pt>
                <c:pt idx="4">
                  <c:v>6.8000000000000005E-2</c:v>
                </c:pt>
                <c:pt idx="5">
                  <c:v>5.8999999999999997E-2</c:v>
                </c:pt>
                <c:pt idx="6">
                  <c:v>5.7000000000000002E-2</c:v>
                </c:pt>
                <c:pt idx="7">
                  <c:v>4.4999999999999998E-2</c:v>
                </c:pt>
                <c:pt idx="8">
                  <c:v>3.6999999999999998E-2</c:v>
                </c:pt>
                <c:pt idx="9" formatCode="0%">
                  <c:v>0.03</c:v>
                </c:pt>
                <c:pt idx="10">
                  <c:v>0.219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F5-3545-9079-4DD6AC5EC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72521960"/>
        <c:axId val="2072481592"/>
      </c:barChart>
      <c:catAx>
        <c:axId val="2072521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72481592"/>
        <c:crosses val="autoZero"/>
        <c:auto val="1"/>
        <c:lblAlgn val="ctr"/>
        <c:lblOffset val="100"/>
        <c:noMultiLvlLbl val="0"/>
      </c:catAx>
      <c:valAx>
        <c:axId val="2072481592"/>
        <c:scaling>
          <c:orientation val="minMax"/>
        </c:scaling>
        <c:delete val="1"/>
        <c:axPos val="b"/>
        <c:numFmt formatCode="0%" sourceLinked="0"/>
        <c:majorTickMark val="none"/>
        <c:minorTickMark val="none"/>
        <c:tickLblPos val="nextTo"/>
        <c:crossAx val="2072521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Company </a:t>
            </a:r>
            <a:r>
              <a:rPr lang="it-IT" sz="1200" dirty="0" err="1"/>
              <a:t>Size</a:t>
            </a:r>
            <a:r>
              <a:rPr lang="it-IT" sz="1200" dirty="0"/>
              <a:t> by # of </a:t>
            </a:r>
            <a:r>
              <a:rPr lang="it-IT" sz="1200" dirty="0" err="1"/>
              <a:t>Employees</a:t>
            </a:r>
            <a:endParaRPr lang="it-IT" sz="1200" dirty="0"/>
          </a:p>
        </c:rich>
      </c:tx>
      <c:layout>
        <c:manualLayout>
          <c:xMode val="edge"/>
          <c:yMode val="edge"/>
          <c:x val="0.22954982635488"/>
          <c:y val="0.8485541457895330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40997985147107"/>
          <c:y val="0.17559557349327001"/>
          <c:w val="0.51957131285865898"/>
          <c:h val="0.59445172235750099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293-5A4C-A223-C60C811D9FB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Foglio1!$A$15:$A$23</c:f>
              <c:strCache>
                <c:ptCount val="9"/>
                <c:pt idx="0">
                  <c:v>1-4</c:v>
                </c:pt>
                <c:pt idx="1">
                  <c:v>5-9</c:v>
                </c:pt>
                <c:pt idx="2">
                  <c:v>10-19</c:v>
                </c:pt>
                <c:pt idx="3">
                  <c:v>20-99</c:v>
                </c:pt>
                <c:pt idx="4">
                  <c:v>100-499</c:v>
                </c:pt>
                <c:pt idx="5">
                  <c:v>500-9,999</c:v>
                </c:pt>
                <c:pt idx="6">
                  <c:v>10,000+</c:v>
                </c:pt>
                <c:pt idx="7">
                  <c:v>I don't know</c:v>
                </c:pt>
                <c:pt idx="8">
                  <c:v>Not applicable</c:v>
                </c:pt>
              </c:strCache>
            </c:strRef>
          </c:cat>
          <c:val>
            <c:numRef>
              <c:f>Foglio1!$B$15:$B$23</c:f>
              <c:numCache>
                <c:formatCode>0.00%</c:formatCode>
                <c:ptCount val="9"/>
                <c:pt idx="0">
                  <c:v>5.8000000000000003E-2</c:v>
                </c:pt>
                <c:pt idx="1">
                  <c:v>3.5999999999999997E-2</c:v>
                </c:pt>
                <c:pt idx="2">
                  <c:v>5.8000000000000003E-2</c:v>
                </c:pt>
                <c:pt idx="3">
                  <c:v>0.17100000000000001</c:v>
                </c:pt>
                <c:pt idx="4">
                  <c:v>0.218</c:v>
                </c:pt>
                <c:pt idx="5">
                  <c:v>0.26800000000000002</c:v>
                </c:pt>
                <c:pt idx="6">
                  <c:v>0.158</c:v>
                </c:pt>
                <c:pt idx="7">
                  <c:v>2.1000000000000001E-2</c:v>
                </c:pt>
                <c:pt idx="8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93-5A4C-A223-C60C811D9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72543784"/>
        <c:axId val="2072547416"/>
      </c:barChart>
      <c:catAx>
        <c:axId val="2072543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72547416"/>
        <c:crosses val="autoZero"/>
        <c:auto val="1"/>
        <c:lblAlgn val="ctr"/>
        <c:lblOffset val="100"/>
        <c:noMultiLvlLbl val="0"/>
      </c:catAx>
      <c:valAx>
        <c:axId val="2072547416"/>
        <c:scaling>
          <c:orientation val="minMax"/>
        </c:scaling>
        <c:delete val="1"/>
        <c:axPos val="b"/>
        <c:numFmt formatCode="0%" sourceLinked="0"/>
        <c:majorTickMark val="none"/>
        <c:minorTickMark val="none"/>
        <c:tickLblPos val="nextTo"/>
        <c:crossAx val="2072543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b" anchorCtr="0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 err="1"/>
              <a:t>Size</a:t>
            </a:r>
            <a:r>
              <a:rPr lang="it-IT" sz="1200" dirty="0"/>
              <a:t> of IT </a:t>
            </a:r>
            <a:r>
              <a:rPr lang="it-IT" sz="1200" dirty="0" err="1"/>
              <a:t>infrastructure</a:t>
            </a:r>
            <a:r>
              <a:rPr lang="it-IT" sz="1200" dirty="0"/>
              <a:t> by # of </a:t>
            </a:r>
            <a:r>
              <a:rPr lang="it-IT" sz="1200" dirty="0" err="1"/>
              <a:t>servers</a:t>
            </a:r>
            <a:endParaRPr lang="it-IT" sz="1200" dirty="0"/>
          </a:p>
        </c:rich>
      </c:tx>
      <c:layout>
        <c:manualLayout>
          <c:xMode val="edge"/>
          <c:yMode val="edge"/>
          <c:x val="4.3917024643906899E-2"/>
          <c:y val="0.87928938138048396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726627854397501"/>
          <c:y val="0.11056563266651"/>
          <c:w val="0.45298863893285102"/>
          <c:h val="0.65148662551641601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Foglio1!$A$27:$A$34</c:f>
              <c:strCache>
                <c:ptCount val="8"/>
                <c:pt idx="0">
                  <c:v>&lt;100</c:v>
                </c:pt>
                <c:pt idx="1">
                  <c:v>100-499</c:v>
                </c:pt>
                <c:pt idx="2">
                  <c:v>500-1,999</c:v>
                </c:pt>
                <c:pt idx="3">
                  <c:v>2,000-4,999</c:v>
                </c:pt>
                <c:pt idx="4">
                  <c:v>5,000-9,999</c:v>
                </c:pt>
                <c:pt idx="5">
                  <c:v>10,000 &gt;</c:v>
                </c:pt>
                <c:pt idx="6">
                  <c:v>I don't know</c:v>
                </c:pt>
                <c:pt idx="7">
                  <c:v>NA</c:v>
                </c:pt>
              </c:strCache>
            </c:strRef>
          </c:cat>
          <c:val>
            <c:numRef>
              <c:f>Foglio1!$B$27:$B$34</c:f>
              <c:numCache>
                <c:formatCode>0%</c:formatCode>
                <c:ptCount val="8"/>
                <c:pt idx="0" formatCode="0.00%">
                  <c:v>0.28299999999999997</c:v>
                </c:pt>
                <c:pt idx="1">
                  <c:v>0.23</c:v>
                </c:pt>
                <c:pt idx="2" formatCode="0.00%">
                  <c:v>0.16900000000000001</c:v>
                </c:pt>
                <c:pt idx="3" formatCode="0.00%">
                  <c:v>8.4000000000000005E-2</c:v>
                </c:pt>
                <c:pt idx="4" formatCode="0.00%">
                  <c:v>4.9000000000000002E-2</c:v>
                </c:pt>
                <c:pt idx="5" formatCode="0.00%">
                  <c:v>8.5000000000000006E-2</c:v>
                </c:pt>
                <c:pt idx="6">
                  <c:v>0.08</c:v>
                </c:pt>
                <c:pt idx="7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FF-5049-8411-4582E101B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72579272"/>
        <c:axId val="2072582744"/>
      </c:barChart>
      <c:catAx>
        <c:axId val="2072579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72582744"/>
        <c:crosses val="autoZero"/>
        <c:auto val="1"/>
        <c:lblAlgn val="ctr"/>
        <c:lblOffset val="100"/>
        <c:noMultiLvlLbl val="0"/>
      </c:catAx>
      <c:valAx>
        <c:axId val="207258274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72579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it-IT" sz="1200"/>
              <a:t>Departments</a:t>
            </a:r>
          </a:p>
        </c:rich>
      </c:tx>
      <c:layout>
        <c:manualLayout>
          <c:xMode val="edge"/>
          <c:yMode val="edge"/>
          <c:x val="0.39418833896987698"/>
          <c:y val="0.86636418692120398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1553682649245"/>
          <c:y val="9.2740976484059101E-2"/>
          <c:w val="0.44869180386886698"/>
          <c:h val="0.70582884435737603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Foglio1!$A$37:$A$46</c:f>
              <c:strCache>
                <c:ptCount val="10"/>
                <c:pt idx="0">
                  <c:v>IT Ops</c:v>
                </c:pt>
                <c:pt idx="1">
                  <c:v>Dev/Eng</c:v>
                </c:pt>
                <c:pt idx="2">
                  <c:v>DevOps</c:v>
                </c:pt>
                <c:pt idx="3">
                  <c:v>Consultant</c:v>
                </c:pt>
                <c:pt idx="4">
                  <c:v>C-level Executive</c:v>
                </c:pt>
                <c:pt idx="5">
                  <c:v>Network Operations</c:v>
                </c:pt>
                <c:pt idx="6">
                  <c:v>Information Security</c:v>
                </c:pt>
                <c:pt idx="7">
                  <c:v>Quality Assurance</c:v>
                </c:pt>
                <c:pt idx="8">
                  <c:v>Release Engineering</c:v>
                </c:pt>
                <c:pt idx="9">
                  <c:v>All Others</c:v>
                </c:pt>
              </c:strCache>
            </c:strRef>
          </c:cat>
          <c:val>
            <c:numRef>
              <c:f>Foglio1!$B$37:$B$46</c:f>
              <c:numCache>
                <c:formatCode>0.00%</c:formatCode>
                <c:ptCount val="10"/>
                <c:pt idx="0">
                  <c:v>0.30399999999999999</c:v>
                </c:pt>
                <c:pt idx="1">
                  <c:v>0.28799999999999998</c:v>
                </c:pt>
                <c:pt idx="2" formatCode="0%">
                  <c:v>0.16</c:v>
                </c:pt>
                <c:pt idx="3">
                  <c:v>5.6000000000000001E-2</c:v>
                </c:pt>
                <c:pt idx="4">
                  <c:v>2.3E-2</c:v>
                </c:pt>
                <c:pt idx="5">
                  <c:v>1.9E-2</c:v>
                </c:pt>
                <c:pt idx="6">
                  <c:v>1.4E-2</c:v>
                </c:pt>
                <c:pt idx="7">
                  <c:v>1.2999999999999999E-2</c:v>
                </c:pt>
                <c:pt idx="8">
                  <c:v>1.2E-2</c:v>
                </c:pt>
                <c:pt idx="9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64-3E41-9EC3-3148A4496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72614072"/>
        <c:axId val="-2142968104"/>
      </c:barChart>
      <c:catAx>
        <c:axId val="2072614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-2142968104"/>
        <c:crosses val="autoZero"/>
        <c:auto val="1"/>
        <c:lblAlgn val="ctr"/>
        <c:lblOffset val="100"/>
        <c:noMultiLvlLbl val="0"/>
      </c:catAx>
      <c:valAx>
        <c:axId val="-214296810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72614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2851069587851399"/>
          <c:y val="1.3498263692832701E-2"/>
        </c:manualLayout>
      </c:layout>
      <c:overlay val="0"/>
      <c:txPr>
        <a:bodyPr/>
        <a:lstStyle/>
        <a:p>
          <a:pPr>
            <a:defRPr sz="2000"/>
          </a:pPr>
          <a:endParaRPr lang="en-IT"/>
        </a:p>
      </c:txPr>
    </c:title>
    <c:autoTitleDeleted val="0"/>
    <c:plotArea>
      <c:layout>
        <c:manualLayout>
          <c:layoutTarget val="inner"/>
          <c:xMode val="edge"/>
          <c:yMode val="edge"/>
          <c:x val="0.447708867524021"/>
          <c:y val="0.17223705318571"/>
          <c:w val="0.49436706047446699"/>
          <c:h val="0.739940634044617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DevOps Demand Drivers</c:v>
                </c:pt>
              </c:strCache>
            </c:strRef>
          </c:tx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anchorCtr="0"/>
                <a:lstStyle/>
                <a:p>
                  <a:pPr algn="r">
                    <a:defRPr sz="900">
                      <a:solidFill>
                        <a:schemeClr val="bg1"/>
                      </a:solidFill>
                    </a:defRPr>
                  </a:pPr>
                  <a:endParaRPr lang="en-IT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5A6C-864B-BB73-88E7FA83DC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bg1"/>
                    </a:solidFill>
                  </a:defRPr>
                </a:pPr>
                <a:endParaRPr lang="en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Foglio1!$A$2:$A$7</c:f>
              <c:strCache>
                <c:ptCount val="6"/>
                <c:pt idx="0">
                  <c:v>Collaboration Needs</c:v>
                </c:pt>
                <c:pt idx="1">
                  <c:v>Quickly Release</c:v>
                </c:pt>
                <c:pt idx="2">
                  <c:v>Increasing use of Mobile Dev.</c:v>
                </c:pt>
                <c:pt idx="3">
                  <c:v>Simultaneous Deployment Needs</c:v>
                </c:pt>
                <c:pt idx="4">
                  <c:v>Improve Customer Experience</c:v>
                </c:pt>
                <c:pt idx="5">
                  <c:v>Improve Quality &amp; Performance</c:v>
                </c:pt>
              </c:strCache>
            </c:strRef>
          </c:cat>
          <c:val>
            <c:numRef>
              <c:f>Foglio1!$B$2:$B$7</c:f>
              <c:numCache>
                <c:formatCode>0%</c:formatCode>
                <c:ptCount val="6"/>
                <c:pt idx="0">
                  <c:v>0.25</c:v>
                </c:pt>
                <c:pt idx="1">
                  <c:v>0.27</c:v>
                </c:pt>
                <c:pt idx="2">
                  <c:v>0.28000000000000003</c:v>
                </c:pt>
                <c:pt idx="3">
                  <c:v>0.28999999999999998</c:v>
                </c:pt>
                <c:pt idx="4">
                  <c:v>0.34</c:v>
                </c:pt>
                <c:pt idx="5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6C-864B-BB73-88E7FA83D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4371208"/>
        <c:axId val="2074374408"/>
      </c:barChart>
      <c:catAx>
        <c:axId val="207437120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solidFill>
            <a:schemeClr val="accent5"/>
          </a:solidFill>
        </c:spPr>
        <c:txPr>
          <a:bodyPr/>
          <a:lstStyle/>
          <a:p>
            <a:pPr>
              <a:defRPr sz="1050"/>
            </a:pPr>
            <a:endParaRPr lang="en-IT"/>
          </a:p>
        </c:txPr>
        <c:crossAx val="2074374408"/>
        <c:crosses val="autoZero"/>
        <c:auto val="1"/>
        <c:lblAlgn val="ctr"/>
        <c:lblOffset val="100"/>
        <c:noMultiLvlLbl val="0"/>
      </c:catAx>
      <c:valAx>
        <c:axId val="2074374408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IT"/>
          </a:p>
        </c:txPr>
        <c:crossAx val="2074371208"/>
        <c:crosses val="autoZero"/>
        <c:crossBetween val="between"/>
      </c:valAx>
      <c:spPr>
        <a:solidFill>
          <a:schemeClr val="accent5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IT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2000"/>
            </a:pPr>
            <a:r>
              <a:rPr lang="it-IT" dirty="0" err="1"/>
              <a:t>DevOps</a:t>
            </a:r>
            <a:r>
              <a:rPr lang="it-IT" dirty="0"/>
              <a:t> </a:t>
            </a:r>
            <a:r>
              <a:rPr lang="it-IT" dirty="0" err="1"/>
              <a:t>Challenges</a:t>
            </a:r>
            <a:endParaRPr lang="it-IT" dirty="0"/>
          </a:p>
        </c:rich>
      </c:tx>
      <c:layout>
        <c:manualLayout>
          <c:xMode val="edge"/>
          <c:yMode val="edge"/>
          <c:x val="0.26003583180658002"/>
          <c:y val="3.523240982200970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45770001215400502"/>
          <c:y val="0.17497221679113001"/>
          <c:w val="0.48718922885090599"/>
          <c:h val="0.762014280527039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DevOps Obstacles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bg1"/>
                    </a:solidFill>
                  </a:defRPr>
                </a:pPr>
                <a:endParaRPr lang="en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Foglio1!$A$2:$A$8</c:f>
              <c:strCache>
                <c:ptCount val="7"/>
                <c:pt idx="0">
                  <c:v>No support from leadership</c:v>
                </c:pt>
                <c:pt idx="1">
                  <c:v>Lack of understanding of the phases</c:v>
                </c:pt>
                <c:pt idx="2">
                  <c:v>Roles &amp; Responsabilities not aligned</c:v>
                </c:pt>
                <c:pt idx="3">
                  <c:v>Identifying suitable consulting firm</c:v>
                </c:pt>
                <c:pt idx="4">
                  <c:v>Organisational complexity </c:v>
                </c:pt>
                <c:pt idx="5">
                  <c:v>Difficult to justify from a ROI standpoint</c:v>
                </c:pt>
                <c:pt idx="6">
                  <c:v>Security or compliance concerns</c:v>
                </c:pt>
              </c:strCache>
            </c:strRef>
          </c:cat>
          <c:val>
            <c:numRef>
              <c:f>Foglio1!$B$2:$B$8</c:f>
              <c:numCache>
                <c:formatCode>0%</c:formatCode>
                <c:ptCount val="7"/>
                <c:pt idx="0">
                  <c:v>0.18</c:v>
                </c:pt>
                <c:pt idx="1">
                  <c:v>0.19</c:v>
                </c:pt>
                <c:pt idx="2">
                  <c:v>0.25</c:v>
                </c:pt>
                <c:pt idx="3">
                  <c:v>0.26</c:v>
                </c:pt>
                <c:pt idx="4">
                  <c:v>0.27</c:v>
                </c:pt>
                <c:pt idx="5">
                  <c:v>0.27</c:v>
                </c:pt>
                <c:pt idx="6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64-E943-8EF7-2E44ACACA1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0036936"/>
        <c:axId val="2130109464"/>
      </c:barChart>
      <c:catAx>
        <c:axId val="21300369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solidFill>
            <a:schemeClr val="accent5"/>
          </a:solidFill>
        </c:spPr>
        <c:txPr>
          <a:bodyPr/>
          <a:lstStyle/>
          <a:p>
            <a:pPr>
              <a:defRPr sz="1100"/>
            </a:pPr>
            <a:endParaRPr lang="en-IT"/>
          </a:p>
        </c:txPr>
        <c:crossAx val="2130109464"/>
        <c:crosses val="autoZero"/>
        <c:auto val="1"/>
        <c:lblAlgn val="ctr"/>
        <c:lblOffset val="100"/>
        <c:noMultiLvlLbl val="0"/>
      </c:catAx>
      <c:valAx>
        <c:axId val="2130109464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IT"/>
          </a:p>
        </c:txPr>
        <c:crossAx val="2130036936"/>
        <c:crosses val="autoZero"/>
        <c:crossBetween val="between"/>
      </c:valAx>
      <c:spPr>
        <a:solidFill>
          <a:schemeClr val="accent5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IT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 dirty="0"/>
              <a:t>Expected DevOps </a:t>
            </a:r>
            <a:r>
              <a:rPr lang="en-US" sz="2000" spc="-100" baseline="0" dirty="0"/>
              <a:t>Investmen</a:t>
            </a:r>
            <a:r>
              <a:rPr lang="en-US" sz="2000" dirty="0"/>
              <a:t>t</a:t>
            </a:r>
          </a:p>
        </c:rich>
      </c:tx>
      <c:layout>
        <c:manualLayout>
          <c:xMode val="edge"/>
          <c:yMode val="edge"/>
          <c:x val="0.13168472891776817"/>
          <c:y val="2.6873317067335361E-3"/>
        </c:manualLayout>
      </c:layout>
      <c:overlay val="0"/>
      <c:spPr>
        <a:noFill/>
      </c:spPr>
    </c:title>
    <c:autoTitleDeleted val="0"/>
    <c:plotArea>
      <c:layout>
        <c:manualLayout>
          <c:layoutTarget val="inner"/>
          <c:xMode val="edge"/>
          <c:yMode val="edge"/>
          <c:x val="0.42043059118658799"/>
          <c:y val="0.16720579058659399"/>
          <c:w val="0.52276843283950802"/>
          <c:h val="0.7697807200652919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Expected DevOps Investment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bg1"/>
                    </a:solidFill>
                  </a:defRPr>
                </a:pPr>
                <a:endParaRPr lang="en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Foglio1!$A$2:$A$7</c:f>
              <c:strCache>
                <c:ptCount val="6"/>
                <c:pt idx="0">
                  <c:v>New tools </c:v>
                </c:pt>
                <c:pt idx="1">
                  <c:v>Org. Structure</c:v>
                </c:pt>
                <c:pt idx="2">
                  <c:v>Training personnel</c:v>
                </c:pt>
                <c:pt idx="3">
                  <c:v>Redesigning processes</c:v>
                </c:pt>
                <c:pt idx="4">
                  <c:v>Engaging a consulting firm</c:v>
                </c:pt>
                <c:pt idx="5">
                  <c:v>Hiring new resources</c:v>
                </c:pt>
              </c:strCache>
            </c:strRef>
          </c:cat>
          <c:val>
            <c:numRef>
              <c:f>Foglio1!$B$2:$B$7</c:f>
              <c:numCache>
                <c:formatCode>0%</c:formatCode>
                <c:ptCount val="6"/>
                <c:pt idx="0">
                  <c:v>0.3</c:v>
                </c:pt>
                <c:pt idx="1">
                  <c:v>0.4</c:v>
                </c:pt>
                <c:pt idx="2">
                  <c:v>0.46</c:v>
                </c:pt>
                <c:pt idx="3">
                  <c:v>0.51</c:v>
                </c:pt>
                <c:pt idx="4">
                  <c:v>0.51</c:v>
                </c:pt>
                <c:pt idx="5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44-554C-904A-5AF019F6F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9984008"/>
        <c:axId val="2129993160"/>
      </c:barChart>
      <c:catAx>
        <c:axId val="212998400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solidFill>
            <a:schemeClr val="accent5"/>
          </a:solidFill>
        </c:spPr>
        <c:txPr>
          <a:bodyPr/>
          <a:lstStyle/>
          <a:p>
            <a:pPr>
              <a:defRPr sz="1050"/>
            </a:pPr>
            <a:endParaRPr lang="en-IT"/>
          </a:p>
        </c:txPr>
        <c:crossAx val="2129993160"/>
        <c:crosses val="autoZero"/>
        <c:auto val="1"/>
        <c:lblAlgn val="ctr"/>
        <c:lblOffset val="100"/>
        <c:noMultiLvlLbl val="0"/>
      </c:catAx>
      <c:valAx>
        <c:axId val="2129993160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IT"/>
          </a:p>
        </c:txPr>
        <c:crossAx val="2129984008"/>
        <c:crosses val="autoZero"/>
        <c:crossBetween val="between"/>
      </c:valAx>
      <c:spPr>
        <a:solidFill>
          <a:schemeClr val="accent5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IT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E04F7-F6BA-5B4B-9F90-7D634B9FEF08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35F411B-2777-A148-BFE8-7FCF72A01912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1.Configuration Management</a:t>
          </a:r>
        </a:p>
      </dgm:t>
    </dgm:pt>
    <dgm:pt modelId="{812A9148-FD5B-454A-B7D9-C92706EBFCDD}" type="parTrans" cxnId="{E6F4AA43-07D7-AA43-9612-77E3FAD27FE3}">
      <dgm:prSet/>
      <dgm:spPr/>
      <dgm:t>
        <a:bodyPr/>
        <a:lstStyle/>
        <a:p>
          <a:endParaRPr lang="en-CA"/>
        </a:p>
      </dgm:t>
    </dgm:pt>
    <dgm:pt modelId="{B9403083-08CC-0D48-B667-77E44267F1BE}" type="sibTrans" cxnId="{E6F4AA43-07D7-AA43-9612-77E3FAD27FE3}">
      <dgm:prSet/>
      <dgm:spPr/>
      <dgm:t>
        <a:bodyPr/>
        <a:lstStyle/>
        <a:p>
          <a:endParaRPr lang="en-CA"/>
        </a:p>
      </dgm:t>
    </dgm:pt>
    <dgm:pt modelId="{F531024A-BA6B-B14C-8EDE-BBF5EDB45846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2. Server Provisioning</a:t>
          </a:r>
        </a:p>
      </dgm:t>
    </dgm:pt>
    <dgm:pt modelId="{C59C3CF9-8D30-EF42-915A-7F95F5E4A5BA}" type="parTrans" cxnId="{C7ED520E-05B4-6940-90C2-A9DFBAF9F848}">
      <dgm:prSet/>
      <dgm:spPr/>
      <dgm:t>
        <a:bodyPr/>
        <a:lstStyle/>
        <a:p>
          <a:endParaRPr lang="en-CA"/>
        </a:p>
      </dgm:t>
    </dgm:pt>
    <dgm:pt modelId="{C2962A74-0C67-1640-AA94-BCE007FB0320}" type="sibTrans" cxnId="{C7ED520E-05B4-6940-90C2-A9DFBAF9F848}">
      <dgm:prSet/>
      <dgm:spPr/>
      <dgm:t>
        <a:bodyPr/>
        <a:lstStyle/>
        <a:p>
          <a:endParaRPr lang="en-CA"/>
        </a:p>
      </dgm:t>
    </dgm:pt>
    <dgm:pt modelId="{0A0B83BB-5157-3E4A-B697-035B49F8F843}">
      <dgm:prSet phldrT="[Text]"/>
      <dgm:spPr>
        <a:solidFill>
          <a:srgbClr val="31857F"/>
        </a:solidFill>
        <a:ln>
          <a:solidFill>
            <a:srgbClr val="31856E"/>
          </a:solidFill>
        </a:ln>
      </dgm:spPr>
      <dgm:t>
        <a:bodyPr/>
        <a:lstStyle/>
        <a:p>
          <a:r>
            <a:rPr lang="en-CA" dirty="0"/>
            <a:t>5. Self-Adaptation</a:t>
          </a:r>
        </a:p>
      </dgm:t>
    </dgm:pt>
    <dgm:pt modelId="{17F0DBF1-DE71-E04B-B75E-943FB28CAEFB}" type="parTrans" cxnId="{A3E92958-D8A4-9541-9EF9-168D87BC9A48}">
      <dgm:prSet/>
      <dgm:spPr/>
      <dgm:t>
        <a:bodyPr/>
        <a:lstStyle/>
        <a:p>
          <a:endParaRPr lang="en-CA"/>
        </a:p>
      </dgm:t>
    </dgm:pt>
    <dgm:pt modelId="{A39A0D6A-228A-BF4A-B37B-F0AB6214A57E}" type="sibTrans" cxnId="{A3E92958-D8A4-9541-9EF9-168D87BC9A48}">
      <dgm:prSet/>
      <dgm:spPr/>
      <dgm:t>
        <a:bodyPr/>
        <a:lstStyle/>
        <a:p>
          <a:endParaRPr lang="en-CA"/>
        </a:p>
      </dgm:t>
    </dgm:pt>
    <dgm:pt modelId="{EE3E9856-7D33-934C-A914-409DB4E480B1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3. Application Deployment</a:t>
          </a:r>
        </a:p>
      </dgm:t>
    </dgm:pt>
    <dgm:pt modelId="{693CC010-8FBB-C34D-9AA2-E586EDE92410}" type="parTrans" cxnId="{43C012E8-6253-3744-A154-23CF4EB45C8F}">
      <dgm:prSet/>
      <dgm:spPr/>
      <dgm:t>
        <a:bodyPr/>
        <a:lstStyle/>
        <a:p>
          <a:endParaRPr lang="en-US"/>
        </a:p>
      </dgm:t>
    </dgm:pt>
    <dgm:pt modelId="{CCB6065E-F9B3-4744-98A0-17F38B78A844}" type="sibTrans" cxnId="{43C012E8-6253-3744-A154-23CF4EB45C8F}">
      <dgm:prSet/>
      <dgm:spPr/>
      <dgm:t>
        <a:bodyPr/>
        <a:lstStyle/>
        <a:p>
          <a:endParaRPr lang="en-US"/>
        </a:p>
      </dgm:t>
    </dgm:pt>
    <dgm:pt modelId="{BC4A5BA6-F034-7A4E-B033-BE5BEC9FF62F}">
      <dgm:prSet phldrT="[Text]"/>
      <dgm:spPr>
        <a:solidFill>
          <a:srgbClr val="A20000"/>
        </a:solidFill>
      </dgm:spPr>
      <dgm:t>
        <a:bodyPr/>
        <a:lstStyle/>
        <a:p>
          <a:r>
            <a:rPr lang="en-CA" dirty="0"/>
            <a:t>4. Monitoring</a:t>
          </a:r>
        </a:p>
      </dgm:t>
    </dgm:pt>
    <dgm:pt modelId="{93FA2FB0-356F-544A-A8A6-313B1282267F}" type="sibTrans" cxnId="{70954B4F-7115-6B45-B41B-9E307D6A21DF}">
      <dgm:prSet/>
      <dgm:spPr/>
      <dgm:t>
        <a:bodyPr/>
        <a:lstStyle/>
        <a:p>
          <a:endParaRPr lang="en-CA"/>
        </a:p>
      </dgm:t>
    </dgm:pt>
    <dgm:pt modelId="{CC4429A5-7FF8-224F-B675-DA5FED3774B0}" type="parTrans" cxnId="{70954B4F-7115-6B45-B41B-9E307D6A21DF}">
      <dgm:prSet/>
      <dgm:spPr/>
      <dgm:t>
        <a:bodyPr/>
        <a:lstStyle/>
        <a:p>
          <a:endParaRPr lang="en-CA"/>
        </a:p>
      </dgm:t>
    </dgm:pt>
    <dgm:pt modelId="{374B3083-B5BA-874B-AF24-7492F75EC51E}" type="pres">
      <dgm:prSet presAssocID="{8E9E04F7-F6BA-5B4B-9F90-7D634B9FEF08}" presName="cycle" presStyleCnt="0">
        <dgm:presLayoutVars>
          <dgm:dir/>
          <dgm:resizeHandles val="exact"/>
        </dgm:presLayoutVars>
      </dgm:prSet>
      <dgm:spPr/>
    </dgm:pt>
    <dgm:pt modelId="{F5FB07C1-4726-8D41-BC00-4C5F095A46E8}" type="pres">
      <dgm:prSet presAssocID="{435F411B-2777-A148-BFE8-7FCF72A01912}" presName="node" presStyleLbl="node1" presStyleIdx="0" presStyleCnt="5">
        <dgm:presLayoutVars>
          <dgm:bulletEnabled val="1"/>
        </dgm:presLayoutVars>
      </dgm:prSet>
      <dgm:spPr/>
    </dgm:pt>
    <dgm:pt modelId="{CCABDB72-B010-B044-9BAA-8EE2B91DE723}" type="pres">
      <dgm:prSet presAssocID="{B9403083-08CC-0D48-B667-77E44267F1BE}" presName="sibTrans" presStyleLbl="sibTrans2D1" presStyleIdx="0" presStyleCnt="5"/>
      <dgm:spPr/>
    </dgm:pt>
    <dgm:pt modelId="{DD1120B1-3A0D-1B40-8880-3BB039CA497E}" type="pres">
      <dgm:prSet presAssocID="{B9403083-08CC-0D48-B667-77E44267F1BE}" presName="connectorText" presStyleLbl="sibTrans2D1" presStyleIdx="0" presStyleCnt="5"/>
      <dgm:spPr/>
    </dgm:pt>
    <dgm:pt modelId="{F71DC1AD-8E4B-7543-A90C-92E866FBB2E1}" type="pres">
      <dgm:prSet presAssocID="{F531024A-BA6B-B14C-8EDE-BBF5EDB45846}" presName="node" presStyleLbl="node1" presStyleIdx="1" presStyleCnt="5">
        <dgm:presLayoutVars>
          <dgm:bulletEnabled val="1"/>
        </dgm:presLayoutVars>
      </dgm:prSet>
      <dgm:spPr/>
    </dgm:pt>
    <dgm:pt modelId="{D89F0B7F-41D1-0549-880E-E92D1E15918E}" type="pres">
      <dgm:prSet presAssocID="{C2962A74-0C67-1640-AA94-BCE007FB0320}" presName="sibTrans" presStyleLbl="sibTrans2D1" presStyleIdx="1" presStyleCnt="5"/>
      <dgm:spPr/>
    </dgm:pt>
    <dgm:pt modelId="{9DC64873-421D-444D-AA2A-0F1921A7AEAB}" type="pres">
      <dgm:prSet presAssocID="{C2962A74-0C67-1640-AA94-BCE007FB0320}" presName="connectorText" presStyleLbl="sibTrans2D1" presStyleIdx="1" presStyleCnt="5"/>
      <dgm:spPr/>
    </dgm:pt>
    <dgm:pt modelId="{CCF81A23-7B37-BB4A-BB32-BD2D0E5639C6}" type="pres">
      <dgm:prSet presAssocID="{EE3E9856-7D33-934C-A914-409DB4E480B1}" presName="node" presStyleLbl="node1" presStyleIdx="2" presStyleCnt="5">
        <dgm:presLayoutVars>
          <dgm:bulletEnabled val="1"/>
        </dgm:presLayoutVars>
      </dgm:prSet>
      <dgm:spPr/>
    </dgm:pt>
    <dgm:pt modelId="{C22F28AB-53BC-D540-8365-DC798AC7D01A}" type="pres">
      <dgm:prSet presAssocID="{CCB6065E-F9B3-4744-98A0-17F38B78A844}" presName="sibTrans" presStyleLbl="sibTrans2D1" presStyleIdx="2" presStyleCnt="5"/>
      <dgm:spPr/>
    </dgm:pt>
    <dgm:pt modelId="{D829B965-5B8A-B24E-8128-75DE2D10F0DB}" type="pres">
      <dgm:prSet presAssocID="{CCB6065E-F9B3-4744-98A0-17F38B78A844}" presName="connectorText" presStyleLbl="sibTrans2D1" presStyleIdx="2" presStyleCnt="5"/>
      <dgm:spPr/>
    </dgm:pt>
    <dgm:pt modelId="{8D4B18F9-91CF-DF4B-9D8B-4E48A72F9534}" type="pres">
      <dgm:prSet presAssocID="{BC4A5BA6-F034-7A4E-B033-BE5BEC9FF62F}" presName="node" presStyleLbl="node1" presStyleIdx="3" presStyleCnt="5">
        <dgm:presLayoutVars>
          <dgm:bulletEnabled val="1"/>
        </dgm:presLayoutVars>
      </dgm:prSet>
      <dgm:spPr/>
    </dgm:pt>
    <dgm:pt modelId="{F39B420E-1A7A-704F-B3B6-E58DAB8C2BAF}" type="pres">
      <dgm:prSet presAssocID="{93FA2FB0-356F-544A-A8A6-313B1282267F}" presName="sibTrans" presStyleLbl="sibTrans2D1" presStyleIdx="3" presStyleCnt="5"/>
      <dgm:spPr/>
    </dgm:pt>
    <dgm:pt modelId="{FFEC9E19-526E-464D-9E18-D0316EF3B816}" type="pres">
      <dgm:prSet presAssocID="{93FA2FB0-356F-544A-A8A6-313B1282267F}" presName="connectorText" presStyleLbl="sibTrans2D1" presStyleIdx="3" presStyleCnt="5"/>
      <dgm:spPr/>
    </dgm:pt>
    <dgm:pt modelId="{1224AA48-25BE-184C-8AE5-89B4FCFF3B20}" type="pres">
      <dgm:prSet presAssocID="{0A0B83BB-5157-3E4A-B697-035B49F8F843}" presName="node" presStyleLbl="node1" presStyleIdx="4" presStyleCnt="5">
        <dgm:presLayoutVars>
          <dgm:bulletEnabled val="1"/>
        </dgm:presLayoutVars>
      </dgm:prSet>
      <dgm:spPr/>
    </dgm:pt>
    <dgm:pt modelId="{F7D04BC8-445E-DF44-A88F-2B660AD2FD01}" type="pres">
      <dgm:prSet presAssocID="{A39A0D6A-228A-BF4A-B37B-F0AB6214A57E}" presName="sibTrans" presStyleLbl="sibTrans2D1" presStyleIdx="4" presStyleCnt="5"/>
      <dgm:spPr/>
    </dgm:pt>
    <dgm:pt modelId="{4855E35C-13A3-0842-8338-117500261601}" type="pres">
      <dgm:prSet presAssocID="{A39A0D6A-228A-BF4A-B37B-F0AB6214A57E}" presName="connectorText" presStyleLbl="sibTrans2D1" presStyleIdx="4" presStyleCnt="5"/>
      <dgm:spPr/>
    </dgm:pt>
  </dgm:ptLst>
  <dgm:cxnLst>
    <dgm:cxn modelId="{1704DE02-1BD2-5842-893F-A277A576D13D}" type="presOf" srcId="{B9403083-08CC-0D48-B667-77E44267F1BE}" destId="{CCABDB72-B010-B044-9BAA-8EE2B91DE723}" srcOrd="0" destOrd="0" presId="urn:microsoft.com/office/officeart/2005/8/layout/cycle2"/>
    <dgm:cxn modelId="{C7ED520E-05B4-6940-90C2-A9DFBAF9F848}" srcId="{8E9E04F7-F6BA-5B4B-9F90-7D634B9FEF08}" destId="{F531024A-BA6B-B14C-8EDE-BBF5EDB45846}" srcOrd="1" destOrd="0" parTransId="{C59C3CF9-8D30-EF42-915A-7F95F5E4A5BA}" sibTransId="{C2962A74-0C67-1640-AA94-BCE007FB0320}"/>
    <dgm:cxn modelId="{194F8114-53F2-194C-BC31-2C07528A0F60}" type="presOf" srcId="{93FA2FB0-356F-544A-A8A6-313B1282267F}" destId="{F39B420E-1A7A-704F-B3B6-E58DAB8C2BAF}" srcOrd="0" destOrd="0" presId="urn:microsoft.com/office/officeart/2005/8/layout/cycle2"/>
    <dgm:cxn modelId="{8E63311A-05CE-9D46-8E97-5B07946DB066}" type="presOf" srcId="{C2962A74-0C67-1640-AA94-BCE007FB0320}" destId="{D89F0B7F-41D1-0549-880E-E92D1E15918E}" srcOrd="0" destOrd="0" presId="urn:microsoft.com/office/officeart/2005/8/layout/cycle2"/>
    <dgm:cxn modelId="{F98E5A29-233D-1D44-81A0-5011AF354FBA}" type="presOf" srcId="{A39A0D6A-228A-BF4A-B37B-F0AB6214A57E}" destId="{F7D04BC8-445E-DF44-A88F-2B660AD2FD01}" srcOrd="0" destOrd="0" presId="urn:microsoft.com/office/officeart/2005/8/layout/cycle2"/>
    <dgm:cxn modelId="{3FEFAE2A-E883-044C-9FC6-001AB2F2E78E}" type="presOf" srcId="{CCB6065E-F9B3-4744-98A0-17F38B78A844}" destId="{C22F28AB-53BC-D540-8365-DC798AC7D01A}" srcOrd="0" destOrd="0" presId="urn:microsoft.com/office/officeart/2005/8/layout/cycle2"/>
    <dgm:cxn modelId="{28B9353A-0108-C14F-8F31-0C47DE78B881}" type="presOf" srcId="{C2962A74-0C67-1640-AA94-BCE007FB0320}" destId="{9DC64873-421D-444D-AA2A-0F1921A7AEAB}" srcOrd="1" destOrd="0" presId="urn:microsoft.com/office/officeart/2005/8/layout/cycle2"/>
    <dgm:cxn modelId="{804FCF40-AD4E-C54C-92F5-FA5F54A34A0C}" type="presOf" srcId="{EE3E9856-7D33-934C-A914-409DB4E480B1}" destId="{CCF81A23-7B37-BB4A-BB32-BD2D0E5639C6}" srcOrd="0" destOrd="0" presId="urn:microsoft.com/office/officeart/2005/8/layout/cycle2"/>
    <dgm:cxn modelId="{E6F4AA43-07D7-AA43-9612-77E3FAD27FE3}" srcId="{8E9E04F7-F6BA-5B4B-9F90-7D634B9FEF08}" destId="{435F411B-2777-A148-BFE8-7FCF72A01912}" srcOrd="0" destOrd="0" parTransId="{812A9148-FD5B-454A-B7D9-C92706EBFCDD}" sibTransId="{B9403083-08CC-0D48-B667-77E44267F1BE}"/>
    <dgm:cxn modelId="{70954B4F-7115-6B45-B41B-9E307D6A21DF}" srcId="{8E9E04F7-F6BA-5B4B-9F90-7D634B9FEF08}" destId="{BC4A5BA6-F034-7A4E-B033-BE5BEC9FF62F}" srcOrd="3" destOrd="0" parTransId="{CC4429A5-7FF8-224F-B675-DA5FED3774B0}" sibTransId="{93FA2FB0-356F-544A-A8A6-313B1282267F}"/>
    <dgm:cxn modelId="{A3E92958-D8A4-9541-9EF9-168D87BC9A48}" srcId="{8E9E04F7-F6BA-5B4B-9F90-7D634B9FEF08}" destId="{0A0B83BB-5157-3E4A-B697-035B49F8F843}" srcOrd="4" destOrd="0" parTransId="{17F0DBF1-DE71-E04B-B75E-943FB28CAEFB}" sibTransId="{A39A0D6A-228A-BF4A-B37B-F0AB6214A57E}"/>
    <dgm:cxn modelId="{7EB65B5A-E6E8-BD42-BCD9-165FEF39C72D}" type="presOf" srcId="{F531024A-BA6B-B14C-8EDE-BBF5EDB45846}" destId="{F71DC1AD-8E4B-7543-A90C-92E866FBB2E1}" srcOrd="0" destOrd="0" presId="urn:microsoft.com/office/officeart/2005/8/layout/cycle2"/>
    <dgm:cxn modelId="{D943F968-81B7-2E4E-BCCF-B798EB59847F}" type="presOf" srcId="{CCB6065E-F9B3-4744-98A0-17F38B78A844}" destId="{D829B965-5B8A-B24E-8128-75DE2D10F0DB}" srcOrd="1" destOrd="0" presId="urn:microsoft.com/office/officeart/2005/8/layout/cycle2"/>
    <dgm:cxn modelId="{D5BAEF72-3B11-CD49-892B-7D57DEDDA054}" type="presOf" srcId="{B9403083-08CC-0D48-B667-77E44267F1BE}" destId="{DD1120B1-3A0D-1B40-8880-3BB039CA497E}" srcOrd="1" destOrd="0" presId="urn:microsoft.com/office/officeart/2005/8/layout/cycle2"/>
    <dgm:cxn modelId="{2899EE94-9BC7-544C-BAB7-52DB471A269E}" type="presOf" srcId="{0A0B83BB-5157-3E4A-B697-035B49F8F843}" destId="{1224AA48-25BE-184C-8AE5-89B4FCFF3B20}" srcOrd="0" destOrd="0" presId="urn:microsoft.com/office/officeart/2005/8/layout/cycle2"/>
    <dgm:cxn modelId="{5DB6D19C-F913-7247-9814-C2AAE92C1A76}" type="presOf" srcId="{BC4A5BA6-F034-7A4E-B033-BE5BEC9FF62F}" destId="{8D4B18F9-91CF-DF4B-9D8B-4E48A72F9534}" srcOrd="0" destOrd="0" presId="urn:microsoft.com/office/officeart/2005/8/layout/cycle2"/>
    <dgm:cxn modelId="{BE3264C0-8EB1-F245-AD86-7D4AC836C5F1}" type="presOf" srcId="{A39A0D6A-228A-BF4A-B37B-F0AB6214A57E}" destId="{4855E35C-13A3-0842-8338-117500261601}" srcOrd="1" destOrd="0" presId="urn:microsoft.com/office/officeart/2005/8/layout/cycle2"/>
    <dgm:cxn modelId="{0C8EF5C6-913D-2840-AF87-A99E10349E14}" type="presOf" srcId="{435F411B-2777-A148-BFE8-7FCF72A01912}" destId="{F5FB07C1-4726-8D41-BC00-4C5F095A46E8}" srcOrd="0" destOrd="0" presId="urn:microsoft.com/office/officeart/2005/8/layout/cycle2"/>
    <dgm:cxn modelId="{8C2D33D3-8033-5A47-9E1A-DA93CFA894B9}" type="presOf" srcId="{93FA2FB0-356F-544A-A8A6-313B1282267F}" destId="{FFEC9E19-526E-464D-9E18-D0316EF3B816}" srcOrd="1" destOrd="0" presId="urn:microsoft.com/office/officeart/2005/8/layout/cycle2"/>
    <dgm:cxn modelId="{43C012E8-6253-3744-A154-23CF4EB45C8F}" srcId="{8E9E04F7-F6BA-5B4B-9F90-7D634B9FEF08}" destId="{EE3E9856-7D33-934C-A914-409DB4E480B1}" srcOrd="2" destOrd="0" parTransId="{693CC010-8FBB-C34D-9AA2-E586EDE92410}" sibTransId="{CCB6065E-F9B3-4744-98A0-17F38B78A844}"/>
    <dgm:cxn modelId="{5E14B0FA-44CE-2A4E-8BDB-0FE7333B1FF4}" type="presOf" srcId="{8E9E04F7-F6BA-5B4B-9F90-7D634B9FEF08}" destId="{374B3083-B5BA-874B-AF24-7492F75EC51E}" srcOrd="0" destOrd="0" presId="urn:microsoft.com/office/officeart/2005/8/layout/cycle2"/>
    <dgm:cxn modelId="{4D65F06D-A03D-8D47-A9C5-CB3C4F6E82C8}" type="presParOf" srcId="{374B3083-B5BA-874B-AF24-7492F75EC51E}" destId="{F5FB07C1-4726-8D41-BC00-4C5F095A46E8}" srcOrd="0" destOrd="0" presId="urn:microsoft.com/office/officeart/2005/8/layout/cycle2"/>
    <dgm:cxn modelId="{6E900039-107C-AC40-8F1B-1A1436F7B8D9}" type="presParOf" srcId="{374B3083-B5BA-874B-AF24-7492F75EC51E}" destId="{CCABDB72-B010-B044-9BAA-8EE2B91DE723}" srcOrd="1" destOrd="0" presId="urn:microsoft.com/office/officeart/2005/8/layout/cycle2"/>
    <dgm:cxn modelId="{086A9817-1C88-FB4C-A310-A4C82D2C1182}" type="presParOf" srcId="{CCABDB72-B010-B044-9BAA-8EE2B91DE723}" destId="{DD1120B1-3A0D-1B40-8880-3BB039CA497E}" srcOrd="0" destOrd="0" presId="urn:microsoft.com/office/officeart/2005/8/layout/cycle2"/>
    <dgm:cxn modelId="{AC274BFC-DD48-DB46-B24B-004A3D506E4E}" type="presParOf" srcId="{374B3083-B5BA-874B-AF24-7492F75EC51E}" destId="{F71DC1AD-8E4B-7543-A90C-92E866FBB2E1}" srcOrd="2" destOrd="0" presId="urn:microsoft.com/office/officeart/2005/8/layout/cycle2"/>
    <dgm:cxn modelId="{E31F169B-F1BA-AE4B-9649-F128C33F7BE5}" type="presParOf" srcId="{374B3083-B5BA-874B-AF24-7492F75EC51E}" destId="{D89F0B7F-41D1-0549-880E-E92D1E15918E}" srcOrd="3" destOrd="0" presId="urn:microsoft.com/office/officeart/2005/8/layout/cycle2"/>
    <dgm:cxn modelId="{BAB031C9-2710-B441-B614-3BCA8594A1CC}" type="presParOf" srcId="{D89F0B7F-41D1-0549-880E-E92D1E15918E}" destId="{9DC64873-421D-444D-AA2A-0F1921A7AEAB}" srcOrd="0" destOrd="0" presId="urn:microsoft.com/office/officeart/2005/8/layout/cycle2"/>
    <dgm:cxn modelId="{A27DE88A-76D6-BF4F-80D8-DAB179664EFE}" type="presParOf" srcId="{374B3083-B5BA-874B-AF24-7492F75EC51E}" destId="{CCF81A23-7B37-BB4A-BB32-BD2D0E5639C6}" srcOrd="4" destOrd="0" presId="urn:microsoft.com/office/officeart/2005/8/layout/cycle2"/>
    <dgm:cxn modelId="{FC707CBD-F9AF-CF46-819A-8C1692F7DE30}" type="presParOf" srcId="{374B3083-B5BA-874B-AF24-7492F75EC51E}" destId="{C22F28AB-53BC-D540-8365-DC798AC7D01A}" srcOrd="5" destOrd="0" presId="urn:microsoft.com/office/officeart/2005/8/layout/cycle2"/>
    <dgm:cxn modelId="{B212C3F4-6100-0740-BECF-257C4D2F7618}" type="presParOf" srcId="{C22F28AB-53BC-D540-8365-DC798AC7D01A}" destId="{D829B965-5B8A-B24E-8128-75DE2D10F0DB}" srcOrd="0" destOrd="0" presId="urn:microsoft.com/office/officeart/2005/8/layout/cycle2"/>
    <dgm:cxn modelId="{678AAAA2-D293-524B-9476-2DA22F77F6BC}" type="presParOf" srcId="{374B3083-B5BA-874B-AF24-7492F75EC51E}" destId="{8D4B18F9-91CF-DF4B-9D8B-4E48A72F9534}" srcOrd="6" destOrd="0" presId="urn:microsoft.com/office/officeart/2005/8/layout/cycle2"/>
    <dgm:cxn modelId="{1A6F4628-E182-A649-B834-B9A610BDF307}" type="presParOf" srcId="{374B3083-B5BA-874B-AF24-7492F75EC51E}" destId="{F39B420E-1A7A-704F-B3B6-E58DAB8C2BAF}" srcOrd="7" destOrd="0" presId="urn:microsoft.com/office/officeart/2005/8/layout/cycle2"/>
    <dgm:cxn modelId="{6F145F30-DB10-1B44-9ECD-D028F5341C5C}" type="presParOf" srcId="{F39B420E-1A7A-704F-B3B6-E58DAB8C2BAF}" destId="{FFEC9E19-526E-464D-9E18-D0316EF3B816}" srcOrd="0" destOrd="0" presId="urn:microsoft.com/office/officeart/2005/8/layout/cycle2"/>
    <dgm:cxn modelId="{F707A651-E4BC-0E46-8A44-668B392AF7E9}" type="presParOf" srcId="{374B3083-B5BA-874B-AF24-7492F75EC51E}" destId="{1224AA48-25BE-184C-8AE5-89B4FCFF3B20}" srcOrd="8" destOrd="0" presId="urn:microsoft.com/office/officeart/2005/8/layout/cycle2"/>
    <dgm:cxn modelId="{82899342-A1C1-6A4D-833C-5157F0881F7E}" type="presParOf" srcId="{374B3083-B5BA-874B-AF24-7492F75EC51E}" destId="{F7D04BC8-445E-DF44-A88F-2B660AD2FD01}" srcOrd="9" destOrd="0" presId="urn:microsoft.com/office/officeart/2005/8/layout/cycle2"/>
    <dgm:cxn modelId="{B9F00290-9458-DD4E-A5D0-3B12FA67F5C6}" type="presParOf" srcId="{F7D04BC8-445E-DF44-A88F-2B660AD2FD01}" destId="{4855E35C-13A3-0842-8338-11750026160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B07C1-4726-8D41-BC00-4C5F095A46E8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1.Configuration Management</a:t>
          </a:r>
        </a:p>
      </dsp:txBody>
      <dsp:txXfrm>
        <a:off x="2614422" y="179995"/>
        <a:ext cx="867155" cy="867155"/>
      </dsp:txXfrm>
    </dsp:sp>
    <dsp:sp modelId="{CCABDB72-B010-B044-9BAA-8EE2B91DE723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/>
        </a:p>
      </dsp:txBody>
      <dsp:txXfrm>
        <a:off x="3632045" y="996915"/>
        <a:ext cx="228964" cy="248335"/>
      </dsp:txXfrm>
    </dsp:sp>
    <dsp:sp modelId="{F71DC1AD-8E4B-7543-A90C-92E866FBB2E1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2. Server Provisioning</a:t>
          </a:r>
        </a:p>
      </dsp:txBody>
      <dsp:txXfrm>
        <a:off x="4105844" y="1263576"/>
        <a:ext cx="867155" cy="867155"/>
      </dsp:txXfrm>
    </dsp:sp>
    <dsp:sp modelId="{D89F0B7F-41D1-0549-880E-E92D1E15918E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/>
        </a:p>
      </dsp:txBody>
      <dsp:txXfrm rot="10800000">
        <a:off x="4158126" y="2394156"/>
        <a:ext cx="228964" cy="248335"/>
      </dsp:txXfrm>
    </dsp:sp>
    <dsp:sp modelId="{CCF81A23-7B37-BB4A-BB32-BD2D0E5639C6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3. Application Deployment</a:t>
          </a:r>
        </a:p>
      </dsp:txBody>
      <dsp:txXfrm>
        <a:off x="3536171" y="3016849"/>
        <a:ext cx="867155" cy="867155"/>
      </dsp:txXfrm>
    </dsp:sp>
    <dsp:sp modelId="{C22F28AB-53BC-D540-8365-DC798AC7D01A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991839" y="3326259"/>
        <a:ext cx="228964" cy="248335"/>
      </dsp:txXfrm>
    </dsp:sp>
    <dsp:sp modelId="{8D4B18F9-91CF-DF4B-9D8B-4E48A72F95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4. Monitoring</a:t>
          </a:r>
        </a:p>
      </dsp:txBody>
      <dsp:txXfrm>
        <a:off x="1692672" y="3016849"/>
        <a:ext cx="867155" cy="867155"/>
      </dsp:txXfrm>
    </dsp:sp>
    <dsp:sp modelId="{F39B420E-1A7A-704F-B3B6-E58DAB8C2BAF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/>
        </a:p>
      </dsp:txBody>
      <dsp:txXfrm rot="10800000">
        <a:off x="1744954" y="2505090"/>
        <a:ext cx="228964" cy="248335"/>
      </dsp:txXfrm>
    </dsp:sp>
    <dsp:sp modelId="{1224AA48-25BE-184C-8AE5-89B4FCFF3B20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rgbClr val="31857F"/>
        </a:solidFill>
        <a:ln>
          <a:solidFill>
            <a:srgbClr val="31856E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5. Self-Adaptation</a:t>
          </a:r>
        </a:p>
      </dsp:txBody>
      <dsp:txXfrm>
        <a:off x="1122999" y="1263576"/>
        <a:ext cx="867155" cy="867155"/>
      </dsp:txXfrm>
    </dsp:sp>
    <dsp:sp modelId="{F7D04BC8-445E-DF44-A88F-2B660AD2FD01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/>
        </a:p>
      </dsp:txBody>
      <dsp:txXfrm>
        <a:off x="2140623" y="1065476"/>
        <a:ext cx="228964" cy="248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FA7D8-6B73-0B46-ABE6-B3869D4D439C}" type="datetimeFigureOut">
              <a:rPr lang="en-IT" smtClean="0"/>
              <a:t>25/10/24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5ED1-1A28-2A4C-B8EB-778328DF483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2425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ypescript-action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rfennell/JSONFileVersioner/blob/master/src/main.ts" TargetMode="External"/><Relationship Id="rId4" Type="http://schemas.openxmlformats.org/officeDocument/2006/relationships/hyperlink" Target="https://github.com/rfennell/AzurePipelines/blob/master/Extensions/Versioning/VersionJSONFileTask/src/ApplyVersionToJSONFile.t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92200" y="935038"/>
            <a:ext cx="4484688" cy="33623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3097" y="4624535"/>
            <a:ext cx="4608112" cy="373464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82048" tIns="41023" rIns="82048" bIns="41023" anchor="ctr"/>
          <a:lstStyle/>
          <a:p>
            <a:endParaRPr lang="en-GB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6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15963" indent="-274638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01725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43050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84375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415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987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559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1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4E658F8-20C5-4408-A6D6-D7EC40752A50}" type="slidenum">
              <a:rPr lang="en-US" altLang="it-IT" sz="100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</a:pPr>
              <a:t>31</a:t>
            </a:fld>
            <a:endParaRPr lang="en-US" altLang="it-IT" sz="1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  <a:ln cap="flat"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61" tIns="45829" rIns="91661" bIns="45829"/>
          <a:lstStyle/>
          <a:p>
            <a:endParaRPr lang="en-US" altLang="it-IT" dirty="0">
              <a:latin typeface="Arial" panose="020B0604020202020204" pitchFamily="34" charset="0"/>
            </a:endParaRPr>
          </a:p>
        </p:txBody>
      </p:sp>
      <p:sp>
        <p:nvSpPr>
          <p:cNvPr id="3" name="Segnaposto intestazione 2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GENERATING INFORMATION: VALUABLE, RAPID AND ACCESSIBLE</a:t>
            </a:r>
          </a:p>
        </p:txBody>
      </p:sp>
    </p:spTree>
    <p:extLst>
      <p:ext uri="{BB962C8B-B14F-4D97-AF65-F5344CB8AC3E}">
        <p14:creationId xmlns:p14="http://schemas.microsoft.com/office/powerpoint/2010/main" val="2713652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15963" indent="-274638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01725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43050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84375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415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987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559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1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4E658F8-20C5-4408-A6D6-D7EC40752A50}" type="slidenum">
              <a:rPr lang="en-US" altLang="it-IT" sz="100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</a:pPr>
              <a:t>32</a:t>
            </a:fld>
            <a:endParaRPr lang="en-US" altLang="it-IT" sz="1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  <a:ln cap="flat"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61" tIns="45829" rIns="91661" bIns="45829"/>
          <a:lstStyle/>
          <a:p>
            <a:endParaRPr lang="en-US" altLang="it-IT" dirty="0">
              <a:latin typeface="Arial" panose="020B0604020202020204" pitchFamily="34" charset="0"/>
            </a:endParaRPr>
          </a:p>
        </p:txBody>
      </p:sp>
      <p:sp>
        <p:nvSpPr>
          <p:cNvPr id="3" name="Segnaposto intestazione 2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GENERATING INFORMATION: VALUABLE, RAPID AND ACCESSIBLE</a:t>
            </a:r>
          </a:p>
        </p:txBody>
      </p:sp>
    </p:spTree>
    <p:extLst>
      <p:ext uri="{BB962C8B-B14F-4D97-AF65-F5344CB8AC3E}">
        <p14:creationId xmlns:p14="http://schemas.microsoft.com/office/powerpoint/2010/main" val="3854187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digital.ai</a:t>
            </a:r>
            <a:r>
              <a:rPr lang="en-GB" dirty="0"/>
              <a:t>/learn/</a:t>
            </a:r>
            <a:r>
              <a:rPr lang="en-GB" dirty="0" err="1"/>
              <a:t>devsecops</a:t>
            </a:r>
            <a:r>
              <a:rPr lang="en-GB" dirty="0"/>
              <a:t>-periodic-table/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5ED1-1A28-2A4C-B8EB-778328DF483F}" type="slidenum">
              <a:rPr lang="en-IT" smtClean="0"/>
              <a:t>38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56910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IT" dirty="0"/>
              <a:t>ake stuff from here</a:t>
            </a:r>
          </a:p>
          <a:p>
            <a:endParaRPr lang="en-IT" dirty="0"/>
          </a:p>
          <a:p>
            <a:r>
              <a:rPr lang="en-IT" dirty="0"/>
              <a:t>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rfennell</a:t>
            </a:r>
            <a:r>
              <a:rPr lang="en-GB" dirty="0"/>
              <a:t>/Presentations/blob/main/Introduction%20to%20DevOps%20with%20Azure%20DevOps%20Pipelines.pptx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5ED1-1A28-2A4C-B8EB-778328DF483F}" type="slidenum">
              <a:rPr lang="en-IT" smtClean="0"/>
              <a:t>39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60356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means to do CI/CD inside the GitHub experience.</a:t>
            </a:r>
          </a:p>
          <a:p>
            <a:endParaRPr lang="en-GB" dirty="0"/>
          </a:p>
          <a:p>
            <a:r>
              <a:rPr lang="en-GB" dirty="0"/>
              <a:t>For those familiar with Azure DevOps pipeline you will see known concepts, but this is all new language and action wise</a:t>
            </a:r>
          </a:p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Linux, macOS, Windows, and containers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builds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language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533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Logs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in secret store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Multi-container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96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Community-powered workflows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Actions connects all of your tools to automate every step of your development workflow. Easily deploy to any cloud, create tickets in Jira, or publish a package to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venture off the beaten path? Use the millions of open source libraries available on GitHub to create your own actions. Write them in JavaScript or create a container Action—both can interact with the full GitHub API and any other public API.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785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510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a workflow to a hello world node app</a:t>
            </a:r>
          </a:p>
          <a:p>
            <a:r>
              <a:rPr lang="en-GB" dirty="0"/>
              <a:t>When triggered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656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92200" y="935038"/>
            <a:ext cx="4484688" cy="33623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3097" y="4624535"/>
            <a:ext cx="4608112" cy="373464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82048" tIns="41023" rIns="82048" bIns="41023" anchor="ctr"/>
          <a:lstStyle/>
          <a:p>
            <a:endParaRPr lang="en-GB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limited to Git operations, also webhooks, basically anything on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59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Control over logical flow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Wrapper loads of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 of custom tools not present on the agent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Avoid the need to install something, or use a language not present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Aid management of complexity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Related to  both of the about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Code reuse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Avoids need to cut and past </a:t>
            </a:r>
            <a:r>
              <a:rPr lang="en-GB" dirty="0" err="1"/>
              <a:t>blocl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648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4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271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A metadata file called either </a:t>
            </a:r>
            <a:r>
              <a:rPr lang="en-GB" dirty="0" err="1"/>
              <a:t>action.yml</a:t>
            </a:r>
            <a:r>
              <a:rPr lang="en-GB" dirty="0"/>
              <a:t> or </a:t>
            </a:r>
            <a:r>
              <a:rPr lang="en-GB" dirty="0" err="1"/>
              <a:t>action.yaml</a:t>
            </a:r>
            <a:r>
              <a:rPr lang="en-GB" dirty="0"/>
              <a:t> that defines </a:t>
            </a:r>
          </a:p>
          <a:p>
            <a:pPr lvl="1"/>
            <a:r>
              <a:rPr lang="en-GB" dirty="0"/>
              <a:t>The inputs</a:t>
            </a:r>
          </a:p>
          <a:p>
            <a:pPr lvl="1"/>
            <a:r>
              <a:rPr lang="en-GB" dirty="0"/>
              <a:t>The outputs </a:t>
            </a:r>
          </a:p>
          <a:p>
            <a:pPr lvl="1"/>
            <a:r>
              <a:rPr lang="en-GB" dirty="0"/>
              <a:t>Main </a:t>
            </a:r>
            <a:r>
              <a:rPr lang="en-GB" dirty="0" err="1"/>
              <a:t>entrypoint</a:t>
            </a:r>
            <a:r>
              <a:rPr lang="en-GB" dirty="0"/>
              <a:t> for your action.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78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14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can port other languages</a:t>
            </a:r>
          </a:p>
          <a:p>
            <a:r>
              <a:rPr lang="en-GB" dirty="0"/>
              <a:t>Docker opens up interesting opportunities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83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new repo from </a:t>
            </a:r>
            <a:r>
              <a:rPr lang="en-GB" dirty="0">
                <a:hlinkClick r:id="rId3"/>
              </a:rPr>
              <a:t>https://github.com/actions/typescript-action</a:t>
            </a:r>
            <a:endParaRPr lang="en-GB" dirty="0"/>
          </a:p>
          <a:p>
            <a:r>
              <a:rPr lang="en-GB" dirty="0"/>
              <a:t>Copied in my task code into the repo bit by bit</a:t>
            </a:r>
          </a:p>
          <a:p>
            <a:pPr lvl="1"/>
            <a:r>
              <a:rPr lang="en-GB" dirty="0"/>
              <a:t>Renamed my entry </a:t>
            </a:r>
            <a:r>
              <a:rPr lang="en-GB" dirty="0" err="1">
                <a:hlinkClick r:id="rId4"/>
              </a:rPr>
              <a:t>ApplyVersionToJSONFile.ts</a:t>
            </a:r>
            <a:r>
              <a:rPr lang="en-GB" dirty="0"/>
              <a:t> file to </a:t>
            </a:r>
            <a:r>
              <a:rPr lang="en-GB" dirty="0" err="1">
                <a:hlinkClick r:id="rId5"/>
              </a:rPr>
              <a:t>main.ts</a:t>
            </a:r>
            <a:r>
              <a:rPr lang="en-GB" dirty="0"/>
              <a:t> to keep inline with the template standard</a:t>
            </a:r>
          </a:p>
          <a:p>
            <a:r>
              <a:rPr lang="en-GB" dirty="0"/>
              <a:t>Copied over the AppyVersionToJSONFuncitons.js</a:t>
            </a:r>
          </a:p>
          <a:p>
            <a:r>
              <a:rPr lang="en-GB" dirty="0"/>
              <a:t>I removed any Azure DevOps specific code that was not needed.</a:t>
            </a:r>
          </a:p>
          <a:p>
            <a:r>
              <a:rPr lang="en-GB" dirty="0"/>
              <a:t>In both files swapped the references to “vsts-task-lib/task” to “@actions/core” and update the related function calls to use</a:t>
            </a:r>
          </a:p>
          <a:p>
            <a:pPr lvl="1"/>
            <a:r>
              <a:rPr lang="en-GB" dirty="0" err="1"/>
              <a:t>core.getInput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core.debug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core.warning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core.SetFailed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94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the scripts run from the repo needs the dependencies</a:t>
            </a:r>
          </a:p>
          <a:p>
            <a:r>
              <a:rPr lang="en-GB" dirty="0"/>
              <a:t>This is a difference from Azure DevOps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586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92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92200" y="935038"/>
            <a:ext cx="4484688" cy="33623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3097" y="4624535"/>
            <a:ext cx="4608112" cy="373464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lIns="82048" tIns="41023" rIns="82048" bIns="41023" anchor="ctr"/>
          <a:lstStyle/>
          <a:p>
            <a:endParaRPr lang="en-GB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44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07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safety 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 tried a test/refactor and messed it up and need to go 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you would consider this ‘table stakes’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not always present (IT and scripts)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True to say Git is now the </a:t>
            </a:r>
            <a:r>
              <a:rPr lang="en-GB" dirty="0" err="1"/>
              <a:t>defacto</a:t>
            </a:r>
            <a:r>
              <a:rPr lang="en-GB" dirty="0"/>
              <a:t> standard irrespective of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But it does everyone know how to use the tools (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True in Git, maybe more than any other </a:t>
            </a:r>
            <a:r>
              <a:rPr lang="en-GB" dirty="0" err="1"/>
              <a:t>scc</a:t>
            </a:r>
            <a:r>
              <a:rPr lang="en-GB" dirty="0"/>
              <a:t> as there are less options?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is particularly true for students new hire – there is not much source control taught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Source Control if enabled can be part of protection from human error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Enforcing rules e.g. branching/merge – requiring pull requests – not a git feature but by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More of that later….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747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have to be technology – but you need to know what to do and in what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systems trying to be as good as a </a:t>
            </a:r>
            <a:r>
              <a:rPr lang="en-US" dirty="0" err="1"/>
              <a:t>postit</a:t>
            </a:r>
            <a:r>
              <a:rPr lang="en-US" dirty="0"/>
              <a:t>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if it can be linked to source control for audit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where process come 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Waterfall vs Agile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Scrum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Kanban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Putting arguments side over process, all tend to stress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Short delivery cycles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Focused teams/delivery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Close relationship with client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517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has always been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Story me in 80s writing Pascal for HP Mini were doing night builds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of the first appearances in Kent Beck in XP books of whole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I would hope we do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CI Heart beat of a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commit (or at least PR) should be tested it can be build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IRRESPECTIVE OF LANGUAGE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Just because you don’t need to compile do still Lint or equivalent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much can be hung off this a team/project matures (we will keep coming back to it)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96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Defined types of CD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Continuous delivery automates deployment of a release to an environment for staging or testing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While continuous deployment automatically deploys every release through your pipeline (including testing) and to production. Continuous deployment is an extension of the continuous delivery concept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CD is enabled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small releases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Feature flags help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 trust on how you can release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Like CI it is a core technology that can have other items added into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836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major barrier to innovation has always be time to provision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time form ‘loading dock to machine room’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Story – worked  project to move updates measure in months to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Normally when we talk about IAC we are meaning with cloud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the rental model means it is easy to buy only what you 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Vendor agnostic like </a:t>
            </a:r>
            <a:r>
              <a:rPr lang="en-US" dirty="0" err="1"/>
              <a:t>Teraform</a:t>
            </a:r>
            <a:r>
              <a:rPr lang="en-US" dirty="0"/>
              <a:t>, or vendor ARM/Bicep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Should be able to ‘stamp’ out a complete instance of your system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Lint in CI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Deploy in CD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But if on prem still can use some of these technologies if running VMWare Hyper V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use Lability to automated provision of complete </a:t>
            </a:r>
            <a:r>
              <a:rPr lang="en-US" dirty="0" err="1"/>
              <a:t>enviroments</a:t>
            </a:r>
            <a:r>
              <a:rPr lang="en-US" dirty="0"/>
              <a:t> on Hyper-V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388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be at any level from Unit to 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Invest in the lowest level tests that work for your needs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Wire into CI and CD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368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Loads that can be done in CI/CD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Range of Tools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SonarCloud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Synk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GitHub Advanced Security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Vulnerabilities 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Dependabot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127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Documentation can mean many thing.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danger is it is an after thought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Need to make up to date and easy to consume (be in the right place)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Automate its product as part of CI/CD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example of my extension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03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series of practices, </a:t>
            </a:r>
            <a:r>
              <a:rPr lang="en-US" dirty="0" err="1"/>
              <a:t>ie</a:t>
            </a:r>
            <a:r>
              <a:rPr lang="en-US" dirty="0"/>
              <a:t>.</a:t>
            </a:r>
            <a:r>
              <a:rPr lang="en-US" baseline="0" dirty="0"/>
              <a:t> Best practices that reduce time and friction between development and operations</a:t>
            </a:r>
            <a:r>
              <a:rPr lang="is-IS" baseline="0" dirty="0"/>
              <a:t>… seems fair, seems easy... </a:t>
            </a:r>
            <a:r>
              <a:rPr lang="en-US" baseline="0" dirty="0"/>
              <a:t>N</a:t>
            </a:r>
            <a:r>
              <a:rPr lang="is-IS" baseline="0" dirty="0"/>
              <a:t>ow I was struggling to turn this definition into a form that would make you grasp what devops is really about...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326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Core to agile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 try out any part of the system to improve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Embrace your inner toddler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Story of how adding CI?CD makes exploration cheaper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127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Team and C level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175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Though can consider the items I have called table stakes – the lower level?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Maybe look at them as levels of maturity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a mapping but it is open to teams view as which is correct for them,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00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Supposedly said by Peter Drucker the management guru in 2006 (origin in dispute)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IBM, General Motors, and Procter &amp; Gamble – basically created moder enterprise structures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Culture tends to comes first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good being able to release each day, but only if management/business only allows quarterly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Looking from the other end  Alistair Cockburn ‘Crystal Clear: A Human-Powered Methodology for Small Teams’ talks about a system needs to be Habitable</a:t>
            </a:r>
            <a:endParaRPr lang="en-GB" dirty="0"/>
          </a:p>
          <a:p>
            <a:endParaRPr lang="en-GB" dirty="0"/>
          </a:p>
          <a:p>
            <a:r>
              <a:rPr lang="en-GB" dirty="0"/>
              <a:t>Sneak stuff in – was there a name for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902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848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100" indent="-344100">
              <a:buFontTx/>
              <a:buChar char="-"/>
            </a:pPr>
            <a:r>
              <a:rPr lang="en-US" sz="2800"/>
              <a:t>DevOps is the union of people, process and products to enable the continuous delivery of value to your end customers</a:t>
            </a:r>
          </a:p>
          <a:p>
            <a:pPr marL="344100" indent="-344100">
              <a:buFontTx/>
              <a:buChar char="-"/>
            </a:pP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4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series of practices, </a:t>
            </a:r>
            <a:r>
              <a:rPr lang="en-US" dirty="0" err="1"/>
              <a:t>ie</a:t>
            </a:r>
            <a:r>
              <a:rPr lang="en-US" dirty="0"/>
              <a:t>.</a:t>
            </a:r>
            <a:r>
              <a:rPr lang="en-US" baseline="0" dirty="0"/>
              <a:t> Best practices that reduce time and friction between development and operations</a:t>
            </a:r>
            <a:r>
              <a:rPr lang="is-IS" baseline="0" dirty="0"/>
              <a:t>… seems fair, seems easy... </a:t>
            </a:r>
            <a:r>
              <a:rPr lang="en-US" baseline="0" dirty="0"/>
              <a:t>N</a:t>
            </a:r>
            <a:r>
              <a:rPr lang="is-IS" baseline="0" dirty="0"/>
              <a:t>ow I was struggling to turn this definition into a form that would make you grasp what devops is really about...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32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15963" indent="-274638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01725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43050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84375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415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987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559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1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4E658F8-20C5-4408-A6D6-D7EC40752A50}" type="slidenum">
              <a:rPr lang="en-US" altLang="it-IT" sz="100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</a:pPr>
              <a:t>16</a:t>
            </a:fld>
            <a:endParaRPr lang="en-US" altLang="it-IT" sz="1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3438" cy="3481387"/>
          </a:xfrm>
          <a:ln cap="flat"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61" tIns="45829" rIns="91661" bIns="45829"/>
          <a:lstStyle/>
          <a:p>
            <a:pPr marL="0" indent="0">
              <a:buNone/>
            </a:pPr>
            <a:endParaRPr lang="it-IT" sz="1200" baseline="0" dirty="0"/>
          </a:p>
        </p:txBody>
      </p:sp>
      <p:sp>
        <p:nvSpPr>
          <p:cNvPr id="3" name="Segnaposto intestazione 2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GENERATING INFORMATION: VALUABLE, RAPID AND ACCESSIBLE</a:t>
            </a:r>
          </a:p>
        </p:txBody>
      </p:sp>
    </p:spTree>
    <p:extLst>
      <p:ext uri="{BB962C8B-B14F-4D97-AF65-F5344CB8AC3E}">
        <p14:creationId xmlns:p14="http://schemas.microsoft.com/office/powerpoint/2010/main" val="3854187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15963" indent="-274638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01725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43050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84375" indent="-219075" defTabSz="884238" eaLnBrk="0" hangingPunct="0">
              <a:lnSpc>
                <a:spcPct val="89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415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987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559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175" indent="-219075" defTabSz="884238" eaLnBrk="0" fontAlgn="base" hangingPunct="0">
              <a:lnSpc>
                <a:spcPct val="89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4E658F8-20C5-4408-A6D6-D7EC40752A50}" type="slidenum">
              <a:rPr lang="en-US" altLang="it-IT" sz="1000">
                <a:solidFill>
                  <a:prstClr val="black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</a:pPr>
              <a:t>18</a:t>
            </a:fld>
            <a:endParaRPr lang="en-US" altLang="it-IT" sz="1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  <a:ln cap="flat"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61" tIns="45829" rIns="91661" bIns="45829"/>
          <a:lstStyle/>
          <a:p>
            <a:pPr marL="0" indent="0">
              <a:buNone/>
            </a:pPr>
            <a:endParaRPr lang="it-IT" sz="1200" dirty="0"/>
          </a:p>
        </p:txBody>
      </p:sp>
      <p:sp>
        <p:nvSpPr>
          <p:cNvPr id="3" name="Segnaposto intestazione 2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GENERATING INFORMATION: VALUABLE, RAPID AND ACCESSIBLE</a:t>
            </a:r>
          </a:p>
        </p:txBody>
      </p:sp>
    </p:spTree>
    <p:extLst>
      <p:ext uri="{BB962C8B-B14F-4D97-AF65-F5344CB8AC3E}">
        <p14:creationId xmlns:p14="http://schemas.microsoft.com/office/powerpoint/2010/main" val="1991349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1757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1757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1757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1757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94ED28D-5F34-9E4F-83E6-47FDC9248EF9}" type="slidenum">
              <a:rPr lang="en-US" sz="1300"/>
              <a:pPr/>
              <a:t>22</a:t>
            </a:fld>
            <a:endParaRPr lang="en-US" sz="130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it-IT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66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B0F2-DFFB-6746-BA39-AAAE8B19EEAE}" type="datetime1">
              <a:rPr lang="it-IT" smtClean="0"/>
              <a:t>25/10/24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65F1D-A453-7846-BD01-3780D5BBB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9504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C17583-2F19-6143-A108-85D8CF7539C3}" type="datetime1">
              <a:rPr lang="it-IT" smtClean="0"/>
              <a:t>25/10/24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92455358-308E-D244-A4B6-B93739CCAC70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08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224A95-9B68-2F40-B72D-30C6DC8DDD61}" type="datetime1">
              <a:rPr lang="it-IT" smtClean="0"/>
              <a:t>25/10/24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9321FBA7-F547-184F-BC32-FD05FF3CF45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3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818" y="1120575"/>
            <a:ext cx="8504831" cy="6113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62"/>
              </a:spcAft>
              <a:buNone/>
              <a:defRPr sz="1324" b="0" i="0">
                <a:solidFill>
                  <a:srgbClr val="000000"/>
                </a:solidFill>
                <a:latin typeface="+mn-lt"/>
              </a:defRPr>
            </a:lvl1pPr>
            <a:lvl2pPr marL="168073" indent="0">
              <a:lnSpc>
                <a:spcPct val="100000"/>
              </a:lnSpc>
              <a:spcBef>
                <a:spcPts val="0"/>
              </a:spcBef>
              <a:spcAft>
                <a:spcPts val="1029"/>
              </a:spcAft>
              <a:buNone/>
              <a:defRPr sz="1324">
                <a:solidFill>
                  <a:srgbClr val="000000"/>
                </a:solidFill>
              </a:defRPr>
            </a:lvl2pPr>
            <a:lvl3pPr marL="336145" indent="0">
              <a:lnSpc>
                <a:spcPct val="100000"/>
              </a:lnSpc>
              <a:spcBef>
                <a:spcPts val="0"/>
              </a:spcBef>
              <a:spcAft>
                <a:spcPts val="1029"/>
              </a:spcAft>
              <a:buNone/>
              <a:defRPr sz="1029">
                <a:solidFill>
                  <a:srgbClr val="000000"/>
                </a:solidFill>
              </a:defRPr>
            </a:lvl3pPr>
            <a:lvl4pPr marL="504218" indent="0">
              <a:spcBef>
                <a:spcPts val="0"/>
              </a:spcBef>
              <a:spcAft>
                <a:spcPts val="956"/>
              </a:spcAft>
              <a:buNone/>
              <a:defRPr sz="1471"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8" y="222583"/>
            <a:ext cx="850202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818" y="2310843"/>
            <a:ext cx="272289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15"/>
              </a:spcAft>
              <a:buNone/>
              <a:defRPr sz="1029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15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1021" y="2310843"/>
            <a:ext cx="2717288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15"/>
              </a:spcAft>
              <a:buNone/>
              <a:defRPr sz="1029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15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223" y="2310842"/>
            <a:ext cx="272289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15"/>
              </a:spcAft>
              <a:buNone/>
              <a:defRPr sz="1029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15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29">
                <a:solidFill>
                  <a:srgbClr val="000000"/>
                </a:solidFill>
              </a:defRPr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10091" lvl="1" indent="-21009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808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9144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9144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55812"/>
            <a:ext cx="78867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6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9144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9144075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69895" y="814431"/>
            <a:ext cx="6790765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169895" y="2959201"/>
            <a:ext cx="6790765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i="1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490450" y="442601"/>
            <a:ext cx="901319" cy="1685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035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7745527" y="1287344"/>
            <a:ext cx="901319" cy="1685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035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0406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EDCF24-7003-9647-AD13-805213F4CA0E}" type="datetime1">
              <a:rPr lang="it-IT" smtClean="0"/>
              <a:t>25/10/24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9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BF6B56-F8B8-F64E-A58C-3C708F6CC1A6}" type="datetime1">
              <a:rPr lang="it-IT" smtClean="0"/>
              <a:t>25/10/24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DD7B5FF6-491A-964E-93AB-D57DBC5C53F8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6DCFC2-4102-D840-AF6D-32BB5CD2014D}" type="datetime1">
              <a:rPr lang="it-IT" smtClean="0"/>
              <a:t>25/10/24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E614AAA-BF25-7148-BDC7-6FE33B59CBAE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F3A802-CD96-A54F-B28D-C4EAA10D6FCE}" type="datetime1">
              <a:rPr lang="it-IT" smtClean="0"/>
              <a:t>25/10/24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2634852D-7B20-6846-A279-78A029B7513C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859C77-D10A-E142-A20A-16200A8FB826}" type="datetime1">
              <a:rPr lang="it-IT" smtClean="0"/>
              <a:t>25/10/24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FEF3ADD-0D33-8644-B368-A304051200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2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5D7574-0662-3445-AFB2-D41718B556AA}" type="datetime1">
              <a:rPr lang="it-IT" smtClean="0"/>
              <a:t>25/10/24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2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06C617-86EB-A74D-922B-B3DA78DBB6DB}" type="datetime1">
              <a:rPr lang="it-IT" smtClean="0"/>
              <a:t>25/10/24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699C865C-6739-4A42-AD40-FB1D738BA492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9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23020-8502-4945-A8F9-10096E02C725}" type="datetime1">
              <a:rPr lang="it-IT" smtClean="0"/>
              <a:t>25/10/24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895494A3-4942-E847-9882-292A17426E8F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9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1BB78DF-57CA-B342-A7F3-75E04B14AEE2}" type="datetime1">
              <a:rPr lang="it-IT" smtClean="0"/>
              <a:t>25/10/24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7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devopstopologies.com/" TargetMode="External"/><Relationship Id="rId2" Type="http://schemas.openxmlformats.org/officeDocument/2006/relationships/hyperlink" Target="http://blog.matthewskelton.net/2013/10/22/what-team-structure-is-right-for-devops-to-flourish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eb.devopstopologies.com/" TargetMode="External"/><Relationship Id="rId2" Type="http://schemas.openxmlformats.org/officeDocument/2006/relationships/hyperlink" Target="http://blog.matthewskelton.net/2013/10/22/what-team-structure-is-right-for-devops-to-flourish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jpg"/><Relationship Id="rId18" Type="http://schemas.openxmlformats.org/officeDocument/2006/relationships/image" Target="../media/image34.png"/><Relationship Id="rId26" Type="http://schemas.openxmlformats.org/officeDocument/2006/relationships/image" Target="../media/image42.jpg"/><Relationship Id="rId39" Type="http://schemas.openxmlformats.org/officeDocument/2006/relationships/image" Target="../media/image55.png"/><Relationship Id="rId21" Type="http://schemas.openxmlformats.org/officeDocument/2006/relationships/image" Target="../media/image37.jp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17" Type="http://schemas.openxmlformats.org/officeDocument/2006/relationships/image" Target="../media/image33.png"/><Relationship Id="rId25" Type="http://schemas.openxmlformats.org/officeDocument/2006/relationships/image" Target="../media/image41.jpg"/><Relationship Id="rId33" Type="http://schemas.openxmlformats.org/officeDocument/2006/relationships/image" Target="../media/image49.png"/><Relationship Id="rId38" Type="http://schemas.openxmlformats.org/officeDocument/2006/relationships/image" Target="../media/image54.jp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jp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sv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ypescript-ac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oolkit/blob/master/docs/action-versioning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munity/t5/GitHub-Actions/bd-p/action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elp.github.com/en/categories/automating-your-workflow-with-github-action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C58C-AEE8-58D6-F884-237FADC84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347" y="1122363"/>
            <a:ext cx="9276347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From Dev to -Ops and back again: DevOps Pipelines &amp; Their Evolution</a:t>
            </a:r>
            <a:endParaRPr lang="en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90762-F314-B4C3-9D6A-7A60BA286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T" sz="3200" b="1" dirty="0"/>
              <a:t>D.A. Tamburri, Ph.D.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AB527-7066-F144-49BA-FD09A297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240823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58" y="115888"/>
            <a:ext cx="6547755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DevOps Practices: Let’s take a 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79" y="1243964"/>
            <a:ext cx="8186067" cy="4931331"/>
          </a:xfrm>
        </p:spPr>
        <p:txBody>
          <a:bodyPr/>
          <a:lstStyle/>
          <a:p>
            <a:r>
              <a:rPr lang="en-CA" sz="1800" b="1" dirty="0"/>
              <a:t>Acceleration Tactics</a:t>
            </a:r>
          </a:p>
          <a:p>
            <a:pPr lvl="1"/>
            <a:r>
              <a:rPr lang="en-CA" sz="1800" dirty="0"/>
              <a:t>Use Faster Organization: Merge </a:t>
            </a:r>
            <a:r>
              <a:rPr lang="en-CA" sz="1800" dirty="0" err="1"/>
              <a:t>Dev+Ops</a:t>
            </a:r>
            <a:r>
              <a:rPr lang="en-CA" sz="1800" dirty="0"/>
              <a:t> Teams</a:t>
            </a:r>
            <a:r>
              <a:rPr lang="mr-IN" sz="1800" dirty="0"/>
              <a:t>…</a:t>
            </a:r>
            <a:endParaRPr lang="en-CA" sz="1800" dirty="0"/>
          </a:p>
          <a:p>
            <a:pPr lvl="1"/>
            <a:r>
              <a:rPr lang="en-CA" sz="1800" dirty="0"/>
              <a:t>Infrastructure-as-Code</a:t>
            </a:r>
          </a:p>
          <a:p>
            <a:pPr lvl="1"/>
            <a:r>
              <a:rPr lang="en-CA" sz="1800" dirty="0"/>
              <a:t>Use Continuous Integration</a:t>
            </a:r>
          </a:p>
          <a:p>
            <a:pPr lvl="1"/>
            <a:r>
              <a:rPr lang="en-CA" sz="1800" dirty="0"/>
              <a:t>Use Continuous Deployment</a:t>
            </a:r>
          </a:p>
          <a:p>
            <a:pPr lvl="1"/>
            <a:r>
              <a:rPr lang="en-CA" sz="1800" dirty="0"/>
              <a:t>Use Continuous Testing</a:t>
            </a:r>
          </a:p>
          <a:p>
            <a:pPr lvl="1"/>
            <a:r>
              <a:rPr lang="en-CA" sz="1800" dirty="0"/>
              <a:t>Use Continuous Architecting</a:t>
            </a:r>
          </a:p>
          <a:p>
            <a:pPr lvl="1"/>
            <a:r>
              <a:rPr lang="mr-IN" sz="1800" dirty="0"/>
              <a:t>…</a:t>
            </a:r>
            <a:endParaRPr lang="en-CA" sz="1800" dirty="0"/>
          </a:p>
          <a:p>
            <a:pPr marL="457200" lvl="1" indent="0">
              <a:buNone/>
            </a:pPr>
            <a:endParaRPr lang="en-CA" sz="1800" dirty="0"/>
          </a:p>
          <a:p>
            <a:r>
              <a:rPr lang="en-CA" sz="1800" b="1" dirty="0"/>
              <a:t>Waste Reduction Tactics</a:t>
            </a:r>
          </a:p>
          <a:p>
            <a:pPr lvl="1"/>
            <a:r>
              <a:rPr lang="en-CA" sz="1800" dirty="0"/>
              <a:t>Canary Testing</a:t>
            </a:r>
          </a:p>
          <a:p>
            <a:pPr lvl="1"/>
            <a:r>
              <a:rPr lang="en-CA" sz="1800" dirty="0"/>
              <a:t>A/B Testing</a:t>
            </a:r>
          </a:p>
          <a:p>
            <a:pPr lvl="1"/>
            <a:r>
              <a:rPr lang="en-CA" sz="1800" dirty="0"/>
              <a:t>Reduce Documentation</a:t>
            </a:r>
          </a:p>
          <a:p>
            <a:pPr lvl="1"/>
            <a:r>
              <a:rPr lang="en-CA" sz="1800" dirty="0"/>
              <a:t>Minimalistic Architecting </a:t>
            </a:r>
            <a:r>
              <a:rPr lang="en-CA" sz="1800" dirty="0">
                <a:sym typeface="Wingdings"/>
              </a:rPr>
              <a:t> Microservices</a:t>
            </a:r>
          </a:p>
          <a:p>
            <a:pPr lvl="1"/>
            <a:r>
              <a:rPr lang="mr-IN" sz="1800" dirty="0">
                <a:sym typeface="Wingdings"/>
              </a:rPr>
              <a:t>…</a:t>
            </a:r>
            <a:endParaRPr lang="en-CA" sz="1800" dirty="0">
              <a:sym typeface="Wingding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10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5269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58" y="115888"/>
            <a:ext cx="6547755" cy="838200"/>
          </a:xfrm>
        </p:spPr>
        <p:txBody>
          <a:bodyPr>
            <a:normAutofit fontScale="90000"/>
          </a:bodyPr>
          <a:lstStyle/>
          <a:p>
            <a:r>
              <a:rPr lang="en-CA" dirty="0"/>
              <a:t>DevOps Practices: Let’s take a 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59" y="1238250"/>
            <a:ext cx="7978727" cy="4781550"/>
          </a:xfrm>
        </p:spPr>
        <p:txBody>
          <a:bodyPr/>
          <a:lstStyle/>
          <a:p>
            <a:pPr marL="457200" lvl="1" indent="0">
              <a:buNone/>
            </a:pPr>
            <a:endParaRPr lang="en-CA" sz="1800" dirty="0">
              <a:sym typeface="Wingdings"/>
            </a:endParaRPr>
          </a:p>
          <a:p>
            <a:r>
              <a:rPr lang="en-CA" sz="1800" b="1" dirty="0">
                <a:sym typeface="Wingdings"/>
              </a:rPr>
              <a:t>Omniscience Tactics</a:t>
            </a:r>
          </a:p>
          <a:p>
            <a:pPr lvl="1"/>
            <a:r>
              <a:rPr lang="en-CA" sz="1800" dirty="0">
                <a:sym typeface="Wingdings"/>
              </a:rPr>
              <a:t>Monitor Everything</a:t>
            </a:r>
          </a:p>
          <a:p>
            <a:pPr lvl="1"/>
            <a:r>
              <a:rPr lang="en-CA" sz="1800" dirty="0">
                <a:sym typeface="Wingdings"/>
              </a:rPr>
              <a:t>Monitoring-as-a-service</a:t>
            </a:r>
          </a:p>
          <a:p>
            <a:pPr lvl="1"/>
            <a:r>
              <a:rPr lang="en-CA" sz="1800" dirty="0">
                <a:sym typeface="Wingdings"/>
              </a:rPr>
              <a:t>On-The-Fly Risk Engineering</a:t>
            </a:r>
          </a:p>
          <a:p>
            <a:r>
              <a:rPr lang="en-CA" sz="2000" dirty="0">
                <a:sym typeface="Wingdings"/>
              </a:rPr>
              <a:t>...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11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93771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3310" y="1654701"/>
            <a:ext cx="5856684" cy="4062507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 err="1"/>
              <a:t>Dev</a:t>
            </a:r>
            <a:r>
              <a:rPr lang="en-US" sz="2400" b="1" u="sng" dirty="0"/>
              <a:t> focuses on</a:t>
            </a:r>
          </a:p>
          <a:p>
            <a:pPr lvl="1"/>
            <a:r>
              <a:rPr lang="en-US" sz="2400" dirty="0"/>
              <a:t>Developing features</a:t>
            </a:r>
          </a:p>
          <a:p>
            <a:pPr lvl="1"/>
            <a:r>
              <a:rPr lang="en-US" sz="2400" dirty="0"/>
              <a:t>Changing requirements</a:t>
            </a:r>
          </a:p>
          <a:p>
            <a:pPr lvl="1"/>
            <a:r>
              <a:rPr lang="en-US" sz="2400" dirty="0"/>
              <a:t>Releasing products</a:t>
            </a:r>
          </a:p>
          <a:p>
            <a:pPr marL="0" indent="0">
              <a:buNone/>
            </a:pPr>
            <a:r>
              <a:rPr lang="en-US" sz="2400" b="1" u="sng" dirty="0"/>
              <a:t>Ops focuses on</a:t>
            </a:r>
          </a:p>
          <a:p>
            <a:pPr lvl="1"/>
            <a:r>
              <a:rPr lang="en-US" sz="2400" dirty="0"/>
              <a:t>Offering services</a:t>
            </a:r>
          </a:p>
          <a:p>
            <a:pPr lvl="1"/>
            <a:r>
              <a:rPr lang="en-US" sz="2400" dirty="0"/>
              <a:t>Providing guarantees and stability</a:t>
            </a:r>
          </a:p>
          <a:p>
            <a:pPr lvl="1"/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51520" y="188640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>
              <a:buClr>
                <a:srgbClr val="000000"/>
              </a:buClr>
            </a:pPr>
            <a:r>
              <a:rPr lang="en-US" sz="3200" dirty="0"/>
              <a:t>Dev &amp; Ops: the classical roles</a:t>
            </a:r>
            <a:endParaRPr lang="it-IT" sz="3200" kern="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7EC32D-6E10-350D-DC86-603910EE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289075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51520" y="188640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>
              <a:buClr>
                <a:srgbClr val="000000"/>
              </a:buClr>
            </a:pPr>
            <a:r>
              <a:rPr lang="en-US" sz="3200" dirty="0"/>
              <a:t>Dev- vs. -Ops</a:t>
            </a:r>
            <a:endParaRPr lang="it-IT" sz="3200" kern="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798640"/>
            <a:ext cx="8280920" cy="41363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“The system works correctly in the development machine but it does not on the operation machine”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“10 days after successful deployment of last release, the system is overloaded”</a:t>
            </a:r>
          </a:p>
          <a:p>
            <a:pPr marL="355600" indent="-355600"/>
            <a:endParaRPr lang="en-US" sz="2400" dirty="0"/>
          </a:p>
          <a:p>
            <a:pPr marL="0" indent="0" algn="ctr">
              <a:buSzPct val="100000"/>
              <a:buNone/>
            </a:pPr>
            <a:r>
              <a:rPr lang="en-US" sz="2400" dirty="0"/>
              <a:t>Who is guilty? </a:t>
            </a:r>
            <a:r>
              <a:rPr lang="en-US" sz="2400" b="1" i="1" dirty="0"/>
              <a:t>Dev</a:t>
            </a:r>
            <a:r>
              <a:rPr lang="mr-IN" sz="2400" b="1" i="1" dirty="0"/>
              <a:t>–</a:t>
            </a:r>
            <a:r>
              <a:rPr lang="en-US" sz="2400" dirty="0"/>
              <a:t> team, or </a:t>
            </a:r>
            <a:r>
              <a:rPr lang="mr-IN" sz="2400" b="1" i="1" dirty="0"/>
              <a:t>–</a:t>
            </a:r>
            <a:r>
              <a:rPr lang="en-US" sz="2400" b="1" i="1" dirty="0"/>
              <a:t>Ops</a:t>
            </a:r>
            <a:r>
              <a:rPr lang="en-US" sz="2400" dirty="0"/>
              <a:t> team?</a:t>
            </a:r>
          </a:p>
          <a:p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6EF7BA-7D42-13E9-D8FA-29B4FAA8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415921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515" y="2196588"/>
            <a:ext cx="3494413" cy="130482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Dev works to apply releases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Dev does not pay attention to </a:t>
            </a:r>
            <a:r>
              <a:rPr lang="en-US" sz="2000" dirty="0" err="1"/>
              <a:t>QoS</a:t>
            </a:r>
            <a:r>
              <a:rPr lang="en-US" sz="2000" dirty="0"/>
              <a:t> guarantees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88640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The problem: two disconnected groups</a:t>
            </a:r>
            <a:endParaRPr lang="en-US" sz="3200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355976" y="2196587"/>
            <a:ext cx="3600400" cy="1304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32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8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Ops resists to releases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Ops is aiming at </a:t>
            </a:r>
            <a:r>
              <a:rPr lang="en-US" sz="2000" dirty="0" err="1"/>
              <a:t>guaranteering</a:t>
            </a:r>
            <a:r>
              <a:rPr lang="en-US" sz="2000" dirty="0"/>
              <a:t> </a:t>
            </a:r>
            <a:r>
              <a:rPr lang="en-US" sz="2000" dirty="0" err="1"/>
              <a:t>QoS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17879" y="3809593"/>
            <a:ext cx="5276193" cy="1304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32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8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Changes are fundamental for the business!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QoS</a:t>
            </a:r>
            <a:r>
              <a:rPr lang="en-US" sz="2000" dirty="0"/>
              <a:t> guarantees are needed too!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4E6C60-D6C6-532E-B7AC-3348034A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3756610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02307"/>
            <a:ext cx="8208912" cy="47827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What is it: </a:t>
            </a:r>
            <a:r>
              <a:rPr lang="en-US" sz="2400" dirty="0"/>
              <a:t>“Practices or tools that bridge the gap between development and operations”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Goal:</a:t>
            </a:r>
            <a:r>
              <a:rPr lang="en-US" sz="2400" dirty="0"/>
              <a:t> Creates a collaborative mindset where a single team performs Dev and Ops</a:t>
            </a:r>
          </a:p>
          <a:p>
            <a:pPr marL="346075" lvl="1" indent="0">
              <a:buNone/>
            </a:pPr>
            <a:r>
              <a:rPr lang="en-US" sz="2000" dirty="0">
                <a:sym typeface="Wingdings"/>
              </a:rPr>
              <a:t></a:t>
            </a:r>
            <a:r>
              <a:rPr lang="en-US" sz="2000" dirty="0"/>
              <a:t>the team </a:t>
            </a:r>
            <a:r>
              <a:rPr lang="en-US" sz="2000" b="1" dirty="0"/>
              <a:t>must </a:t>
            </a:r>
            <a:r>
              <a:rPr lang="en-US" sz="2000" dirty="0"/>
              <a:t>contain differentiated competences, background, etc.</a:t>
            </a:r>
          </a:p>
          <a:p>
            <a:pPr marL="346075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Requires: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Culture management;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Automation tools;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Organisational as much as technical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Continuous sharing artifacts, procedures, languages, approaches</a:t>
            </a:r>
            <a:r>
              <a:rPr lang="mr-IN" sz="2000" dirty="0"/>
              <a:t>…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260648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DevOps</a:t>
            </a:r>
            <a:endParaRPr lang="en-US" sz="3200" kern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33122D-DED3-B21E-C9AB-CA4E0E59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323944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AutoShape 2"/>
          <p:cNvSpPr>
            <a:spLocks noChangeAspect="1" noChangeArrowheads="1"/>
          </p:cNvSpPr>
          <p:nvPr/>
        </p:nvSpPr>
        <p:spPr bwMode="auto">
          <a:xfrm>
            <a:off x="857251" y="1590"/>
            <a:ext cx="3572" cy="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Book Antiqua" panose="02040602050305030304" pitchFamily="18" charset="0"/>
              <a:buChar char="•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it-IT" sz="2000">
              <a:solidFill>
                <a:srgbClr val="000000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-36512" y="980728"/>
            <a:ext cx="237626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800" b="1" i="1" u="sng" dirty="0">
                <a:solidFill>
                  <a:srgbClr val="000000"/>
                </a:solidFill>
              </a:rPr>
              <a:t>Unified Processes</a:t>
            </a:r>
            <a:endParaRPr lang="en-US" sz="1800" i="1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800" b="1" i="1" u="sng" dirty="0">
                <a:solidFill>
                  <a:srgbClr val="000000"/>
                </a:solidFill>
              </a:rPr>
              <a:t>Unified tooling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120453" y="179601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DevOps Need 1: Process Alignment!</a:t>
            </a:r>
            <a:endParaRPr lang="en-US" sz="3200" kern="0" dirty="0"/>
          </a:p>
        </p:txBody>
      </p:sp>
      <p:grpSp>
        <p:nvGrpSpPr>
          <p:cNvPr id="54" name="Group 53"/>
          <p:cNvGrpSpPr/>
          <p:nvPr/>
        </p:nvGrpSpPr>
        <p:grpSpPr>
          <a:xfrm>
            <a:off x="1331640" y="1916832"/>
            <a:ext cx="7752864" cy="4464496"/>
            <a:chOff x="2381054" y="1427017"/>
            <a:chExt cx="6888768" cy="3899856"/>
          </a:xfrm>
        </p:grpSpPr>
        <p:sp>
          <p:nvSpPr>
            <p:cNvPr id="56" name="Freccia a destra 4"/>
            <p:cNvSpPr/>
            <p:nvPr/>
          </p:nvSpPr>
          <p:spPr bwMode="auto">
            <a:xfrm>
              <a:off x="5719196" y="1948310"/>
              <a:ext cx="623136" cy="75786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57" name="Rettangolo 6"/>
            <p:cNvSpPr>
              <a:spLocks noChangeAspect="1"/>
            </p:cNvSpPr>
            <p:nvPr/>
          </p:nvSpPr>
          <p:spPr bwMode="auto">
            <a:xfrm>
              <a:off x="2778347" y="1773331"/>
              <a:ext cx="2055263" cy="952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58" name="Rettangolo 32"/>
            <p:cNvSpPr>
              <a:spLocks noChangeAspect="1"/>
            </p:cNvSpPr>
            <p:nvPr/>
          </p:nvSpPr>
          <p:spPr bwMode="auto">
            <a:xfrm>
              <a:off x="4833610" y="1773330"/>
              <a:ext cx="2380199" cy="952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59" name="Rettangolo 43"/>
            <p:cNvSpPr>
              <a:spLocks noChangeAspect="1"/>
            </p:cNvSpPr>
            <p:nvPr/>
          </p:nvSpPr>
          <p:spPr bwMode="auto">
            <a:xfrm>
              <a:off x="7213808" y="1773330"/>
              <a:ext cx="2056014" cy="9529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60" name="CasellaDiTesto 21"/>
            <p:cNvSpPr txBox="1"/>
            <p:nvPr/>
          </p:nvSpPr>
          <p:spPr>
            <a:xfrm>
              <a:off x="3271321" y="2458911"/>
              <a:ext cx="1069315" cy="2688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0000"/>
                  </a:solidFill>
                </a:rPr>
                <a:t>Development</a:t>
              </a:r>
            </a:p>
          </p:txBody>
        </p:sp>
        <p:sp>
          <p:nvSpPr>
            <p:cNvPr id="61" name="CasellaDiTesto 50"/>
            <p:cNvSpPr txBox="1"/>
            <p:nvPr/>
          </p:nvSpPr>
          <p:spPr>
            <a:xfrm>
              <a:off x="7707157" y="2442440"/>
              <a:ext cx="12340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400" i="1" dirty="0">
                  <a:solidFill>
                    <a:srgbClr val="000000"/>
                  </a:solidFill>
                </a:rPr>
                <a:t>Production</a:t>
              </a:r>
            </a:p>
          </p:txBody>
        </p:sp>
        <p:grpSp>
          <p:nvGrpSpPr>
            <p:cNvPr id="62" name="Gruppo 9"/>
            <p:cNvGrpSpPr>
              <a:grpSpLocks noChangeAspect="1"/>
            </p:cNvGrpSpPr>
            <p:nvPr/>
          </p:nvGrpSpPr>
          <p:grpSpPr>
            <a:xfrm>
              <a:off x="4117665" y="1901047"/>
              <a:ext cx="1520703" cy="550669"/>
              <a:chOff x="2123101" y="2904312"/>
              <a:chExt cx="1807780" cy="626183"/>
            </a:xfrm>
          </p:grpSpPr>
          <p:sp>
            <p:nvSpPr>
              <p:cNvPr id="91" name="Rettangolo 2"/>
              <p:cNvSpPr/>
              <p:nvPr/>
            </p:nvSpPr>
            <p:spPr bwMode="auto">
              <a:xfrm>
                <a:off x="2123101" y="3271655"/>
                <a:ext cx="1791141" cy="2588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1D60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000" b="1" dirty="0">
                    <a:solidFill>
                      <a:srgbClr val="000000"/>
                    </a:solidFill>
                  </a:rPr>
                  <a:t>Tools</a:t>
                </a:r>
                <a:endParaRPr lang="it-IT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ttangolo 1"/>
              <p:cNvSpPr/>
              <p:nvPr/>
            </p:nvSpPr>
            <p:spPr bwMode="auto">
              <a:xfrm>
                <a:off x="2123101" y="2904312"/>
                <a:ext cx="1807780" cy="29383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200" b="1" dirty="0">
                    <a:solidFill>
                      <a:srgbClr val="FFFFFF"/>
                    </a:solidFill>
                  </a:rPr>
                  <a:t>Development</a:t>
                </a:r>
              </a:p>
            </p:txBody>
          </p:sp>
        </p:grpSp>
        <p:grpSp>
          <p:nvGrpSpPr>
            <p:cNvPr id="63" name="Gruppo 10"/>
            <p:cNvGrpSpPr/>
            <p:nvPr/>
          </p:nvGrpSpPr>
          <p:grpSpPr>
            <a:xfrm>
              <a:off x="6410445" y="1895028"/>
              <a:ext cx="1606726" cy="538105"/>
              <a:chOff x="6073771" y="2785864"/>
              <a:chExt cx="1814212" cy="658224"/>
            </a:xfrm>
          </p:grpSpPr>
          <p:sp>
            <p:nvSpPr>
              <p:cNvPr id="89" name="Rettangolo 25"/>
              <p:cNvSpPr/>
              <p:nvPr/>
            </p:nvSpPr>
            <p:spPr bwMode="auto">
              <a:xfrm>
                <a:off x="6073771" y="3165651"/>
                <a:ext cx="1807780" cy="278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1D60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000" b="1" dirty="0">
                    <a:solidFill>
                      <a:srgbClr val="000000"/>
                    </a:solidFill>
                  </a:rPr>
                  <a:t>Tools</a:t>
                </a:r>
              </a:p>
            </p:txBody>
          </p:sp>
          <p:sp>
            <p:nvSpPr>
              <p:cNvPr id="90" name="Rettangolo 23"/>
              <p:cNvSpPr/>
              <p:nvPr/>
            </p:nvSpPr>
            <p:spPr bwMode="auto">
              <a:xfrm>
                <a:off x="6080203" y="2785864"/>
                <a:ext cx="1807780" cy="31608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200" b="1" dirty="0">
                    <a:solidFill>
                      <a:srgbClr val="FFFFFF"/>
                    </a:solidFill>
                  </a:rPr>
                  <a:t>IT Operations</a:t>
                </a:r>
              </a:p>
            </p:txBody>
          </p:sp>
        </p:grpSp>
        <p:sp>
          <p:nvSpPr>
            <p:cNvPr id="64" name="CasellaDiTesto 49"/>
            <p:cNvSpPr txBox="1"/>
            <p:nvPr/>
          </p:nvSpPr>
          <p:spPr>
            <a:xfrm>
              <a:off x="5496107" y="2436076"/>
              <a:ext cx="1069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400" i="1" dirty="0">
                  <a:solidFill>
                    <a:srgbClr val="000000"/>
                  </a:solidFill>
                </a:rPr>
                <a:t>Test</a:t>
              </a:r>
            </a:p>
          </p:txBody>
        </p:sp>
        <p:grpSp>
          <p:nvGrpSpPr>
            <p:cNvPr id="65" name="Gruppo 15"/>
            <p:cNvGrpSpPr/>
            <p:nvPr/>
          </p:nvGrpSpPr>
          <p:grpSpPr>
            <a:xfrm>
              <a:off x="2381054" y="1427017"/>
              <a:ext cx="726278" cy="576000"/>
              <a:chOff x="511776" y="1984197"/>
              <a:chExt cx="726278" cy="576000"/>
            </a:xfrm>
          </p:grpSpPr>
          <p:sp>
            <p:nvSpPr>
              <p:cNvPr id="87" name="Ovale 24"/>
              <p:cNvSpPr/>
              <p:nvPr/>
            </p:nvSpPr>
            <p:spPr>
              <a:xfrm>
                <a:off x="586034" y="1984197"/>
                <a:ext cx="576000" cy="576000"/>
              </a:xfrm>
              <a:prstGeom prst="ellipse">
                <a:avLst/>
              </a:prstGeom>
              <a:solidFill>
                <a:srgbClr val="1D6064"/>
              </a:solidFill>
              <a:ln>
                <a:solidFill>
                  <a:srgbClr val="1D6064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it-IT" sz="7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CasellaDiTesto 54"/>
              <p:cNvSpPr txBox="1"/>
              <p:nvPr/>
            </p:nvSpPr>
            <p:spPr>
              <a:xfrm>
                <a:off x="511776" y="2078888"/>
                <a:ext cx="7262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FFFFFF"/>
                    </a:solidFill>
                  </a:rPr>
                  <a:t>Before</a:t>
                </a:r>
              </a:p>
              <a:p>
                <a:pPr algn="ctr"/>
                <a:r>
                  <a:rPr lang="en-US" sz="1000" b="1" dirty="0" err="1">
                    <a:solidFill>
                      <a:srgbClr val="FFFFFF"/>
                    </a:solidFill>
                  </a:rPr>
                  <a:t>DevOps</a:t>
                </a:r>
                <a:endParaRPr lang="en-US" sz="10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6" name="Freccia a destra 26"/>
            <p:cNvSpPr/>
            <p:nvPr/>
          </p:nvSpPr>
          <p:spPr bwMode="auto">
            <a:xfrm>
              <a:off x="5719195" y="1901297"/>
              <a:ext cx="623136" cy="27221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67" name="Freccia in giù 5"/>
            <p:cNvSpPr/>
            <p:nvPr/>
          </p:nvSpPr>
          <p:spPr bwMode="auto">
            <a:xfrm>
              <a:off x="5004236" y="2967062"/>
              <a:ext cx="2016000" cy="484825"/>
            </a:xfrm>
            <a:prstGeom prst="down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9525" cap="flat" cmpd="sng" algn="ctr">
              <a:solidFill>
                <a:srgbClr val="1D60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68" name="CasellaDiTesto 13"/>
            <p:cNvSpPr txBox="1"/>
            <p:nvPr/>
          </p:nvSpPr>
          <p:spPr>
            <a:xfrm>
              <a:off x="4236542" y="3455051"/>
              <a:ext cx="3427916" cy="26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0000"/>
                  </a:solidFill>
                </a:rPr>
                <a:t>«</a:t>
              </a:r>
              <a:r>
                <a:rPr lang="en-US" sz="1400" i="1" dirty="0" err="1">
                  <a:solidFill>
                    <a:srgbClr val="000000"/>
                  </a:solidFill>
                </a:rPr>
                <a:t>Devs</a:t>
              </a:r>
              <a:r>
                <a:rPr lang="en-US" sz="1400" dirty="0">
                  <a:solidFill>
                    <a:srgbClr val="000000"/>
                  </a:solidFill>
                </a:rPr>
                <a:t> have to walk in </a:t>
              </a:r>
              <a:r>
                <a:rPr lang="en-US" sz="1400" i="1" dirty="0">
                  <a:solidFill>
                    <a:srgbClr val="000000"/>
                  </a:solidFill>
                </a:rPr>
                <a:t>Ops</a:t>
              </a:r>
              <a:r>
                <a:rPr lang="en-US" sz="1400" dirty="0">
                  <a:solidFill>
                    <a:srgbClr val="000000"/>
                  </a:solidFill>
                </a:rPr>
                <a:t> shoes and </a:t>
              </a:r>
              <a:r>
                <a:rPr lang="en-US" sz="1400" dirty="0" err="1">
                  <a:solidFill>
                    <a:srgbClr val="000000"/>
                  </a:solidFill>
                </a:rPr>
                <a:t>viceversa</a:t>
              </a:r>
              <a:r>
                <a:rPr lang="en-US" sz="1400" dirty="0">
                  <a:solidFill>
                    <a:srgbClr val="000000"/>
                  </a:solidFill>
                </a:rPr>
                <a:t>»</a:t>
              </a:r>
            </a:p>
          </p:txBody>
        </p:sp>
        <p:sp>
          <p:nvSpPr>
            <p:cNvPr id="70" name="Freccia a destra 30"/>
            <p:cNvSpPr/>
            <p:nvPr/>
          </p:nvSpPr>
          <p:spPr bwMode="auto">
            <a:xfrm>
              <a:off x="5719411" y="4268728"/>
              <a:ext cx="623098" cy="75786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71" name="Rettangolo 31"/>
            <p:cNvSpPr>
              <a:spLocks noChangeAspect="1"/>
            </p:cNvSpPr>
            <p:nvPr/>
          </p:nvSpPr>
          <p:spPr bwMode="auto">
            <a:xfrm>
              <a:off x="2778739" y="3793470"/>
              <a:ext cx="2055139" cy="12686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72" name="Rettangolo 33"/>
            <p:cNvSpPr>
              <a:spLocks noChangeAspect="1"/>
            </p:cNvSpPr>
            <p:nvPr/>
          </p:nvSpPr>
          <p:spPr bwMode="auto">
            <a:xfrm>
              <a:off x="4833878" y="3793468"/>
              <a:ext cx="2380055" cy="12686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73" name="Rettangolo 34"/>
            <p:cNvSpPr>
              <a:spLocks noChangeAspect="1"/>
            </p:cNvSpPr>
            <p:nvPr/>
          </p:nvSpPr>
          <p:spPr bwMode="auto">
            <a:xfrm>
              <a:off x="7213934" y="3793470"/>
              <a:ext cx="2037445" cy="12686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1D60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>
                <a:solidFill>
                  <a:srgbClr val="000000"/>
                </a:solidFill>
              </a:endParaRPr>
            </a:p>
          </p:txBody>
        </p:sp>
        <p:sp>
          <p:nvSpPr>
            <p:cNvPr id="74" name="CasellaDiTesto 35"/>
            <p:cNvSpPr txBox="1"/>
            <p:nvPr/>
          </p:nvSpPr>
          <p:spPr>
            <a:xfrm>
              <a:off x="3271682" y="4779446"/>
              <a:ext cx="1069250" cy="2688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0000"/>
                  </a:solidFill>
                </a:rPr>
                <a:t>Development</a:t>
              </a:r>
            </a:p>
          </p:txBody>
        </p:sp>
        <p:sp>
          <p:nvSpPr>
            <p:cNvPr id="75" name="CasellaDiTesto 36"/>
            <p:cNvSpPr txBox="1"/>
            <p:nvPr/>
          </p:nvSpPr>
          <p:spPr>
            <a:xfrm>
              <a:off x="7707251" y="4751155"/>
              <a:ext cx="10692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400" i="1" dirty="0">
                  <a:solidFill>
                    <a:srgbClr val="000000"/>
                  </a:solidFill>
                </a:rPr>
                <a:t>Production</a:t>
              </a:r>
            </a:p>
          </p:txBody>
        </p:sp>
        <p:grpSp>
          <p:nvGrpSpPr>
            <p:cNvPr id="76" name="Gruppo 37"/>
            <p:cNvGrpSpPr>
              <a:grpSpLocks noChangeAspect="1"/>
            </p:cNvGrpSpPr>
            <p:nvPr/>
          </p:nvGrpSpPr>
          <p:grpSpPr>
            <a:xfrm>
              <a:off x="4117972" y="4236274"/>
              <a:ext cx="3894921" cy="505217"/>
              <a:chOff x="2123097" y="2921161"/>
              <a:chExt cx="4630480" cy="574394"/>
            </a:xfrm>
          </p:grpSpPr>
          <p:sp>
            <p:nvSpPr>
              <p:cNvPr id="85" name="Rettangolo 47"/>
              <p:cNvSpPr/>
              <p:nvPr/>
            </p:nvSpPr>
            <p:spPr bwMode="auto">
              <a:xfrm>
                <a:off x="2123101" y="3236763"/>
                <a:ext cx="4628879" cy="25879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1D60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000" b="1" dirty="0">
                    <a:solidFill>
                      <a:srgbClr val="000000"/>
                    </a:solidFill>
                  </a:rPr>
                  <a:t>Tools</a:t>
                </a:r>
                <a:endParaRPr lang="it-IT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ttangolo 48"/>
              <p:cNvSpPr/>
              <p:nvPr/>
            </p:nvSpPr>
            <p:spPr bwMode="auto">
              <a:xfrm>
                <a:off x="2123097" y="2921161"/>
                <a:ext cx="4630480" cy="29378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1438" tIns="36512" rIns="71438" bIns="36512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</a:pPr>
                <a:r>
                  <a:rPr lang="it-IT" sz="1200" b="1" dirty="0">
                    <a:solidFill>
                      <a:srgbClr val="FFFFFF"/>
                    </a:solidFill>
                  </a:rPr>
                  <a:t>Development &amp; IT Operations</a:t>
                </a:r>
              </a:p>
            </p:txBody>
          </p:sp>
        </p:grpSp>
        <p:sp>
          <p:nvSpPr>
            <p:cNvPr id="77" name="CasellaDiTesto 39"/>
            <p:cNvSpPr txBox="1"/>
            <p:nvPr/>
          </p:nvSpPr>
          <p:spPr>
            <a:xfrm>
              <a:off x="5496334" y="4756612"/>
              <a:ext cx="10692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400" i="1" dirty="0">
                  <a:solidFill>
                    <a:srgbClr val="000000"/>
                  </a:solidFill>
                </a:rPr>
                <a:t>Test</a:t>
              </a:r>
            </a:p>
          </p:txBody>
        </p:sp>
        <p:grpSp>
          <p:nvGrpSpPr>
            <p:cNvPr id="78" name="Gruppo 11"/>
            <p:cNvGrpSpPr/>
            <p:nvPr/>
          </p:nvGrpSpPr>
          <p:grpSpPr>
            <a:xfrm>
              <a:off x="2381054" y="3436712"/>
              <a:ext cx="726234" cy="576000"/>
              <a:chOff x="511776" y="3993892"/>
              <a:chExt cx="726234" cy="576000"/>
            </a:xfrm>
          </p:grpSpPr>
          <p:sp>
            <p:nvSpPr>
              <p:cNvPr id="83" name="Ovale 42"/>
              <p:cNvSpPr/>
              <p:nvPr/>
            </p:nvSpPr>
            <p:spPr>
              <a:xfrm>
                <a:off x="586444" y="3993892"/>
                <a:ext cx="576000" cy="576000"/>
              </a:xfrm>
              <a:prstGeom prst="ellipse">
                <a:avLst/>
              </a:prstGeom>
              <a:solidFill>
                <a:srgbClr val="1D6064"/>
              </a:solidFill>
              <a:ln>
                <a:solidFill>
                  <a:srgbClr val="1D6064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it-IT" sz="7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CasellaDiTesto 44"/>
              <p:cNvSpPr txBox="1"/>
              <p:nvPr/>
            </p:nvSpPr>
            <p:spPr>
              <a:xfrm>
                <a:off x="511776" y="4157191"/>
                <a:ext cx="7262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000" b="1" dirty="0" err="1">
                    <a:solidFill>
                      <a:srgbClr val="FFFFFF"/>
                    </a:solidFill>
                  </a:rPr>
                  <a:t>DevOps</a:t>
                </a:r>
                <a:endParaRPr lang="it-IT" sz="10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9" name="Rettangolo 7"/>
            <p:cNvSpPr/>
            <p:nvPr/>
          </p:nvSpPr>
          <p:spPr bwMode="auto">
            <a:xfrm>
              <a:off x="2778739" y="5065097"/>
              <a:ext cx="2055139" cy="25840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en-US" sz="1200" b="1" i="1" dirty="0">
                  <a:solidFill>
                    <a:srgbClr val="FFFFFF"/>
                  </a:solidFill>
                </a:rPr>
                <a:t>Collaborative Development</a:t>
              </a:r>
            </a:p>
          </p:txBody>
        </p:sp>
        <p:sp>
          <p:nvSpPr>
            <p:cNvPr id="80" name="Rettangolo 51"/>
            <p:cNvSpPr/>
            <p:nvPr/>
          </p:nvSpPr>
          <p:spPr bwMode="auto">
            <a:xfrm>
              <a:off x="4850050" y="5068470"/>
              <a:ext cx="2363883" cy="25840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en-US" sz="1200" b="1" i="1" dirty="0">
                  <a:solidFill>
                    <a:srgbClr val="FFFFFF"/>
                  </a:solidFill>
                </a:rPr>
                <a:t>Continuous Testing</a:t>
              </a:r>
            </a:p>
          </p:txBody>
        </p:sp>
        <p:sp>
          <p:nvSpPr>
            <p:cNvPr id="81" name="Rettangolo 52"/>
            <p:cNvSpPr/>
            <p:nvPr/>
          </p:nvSpPr>
          <p:spPr bwMode="auto">
            <a:xfrm>
              <a:off x="7238728" y="5081630"/>
              <a:ext cx="2016000" cy="22572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en-US" sz="1200" b="1" i="1" dirty="0">
                  <a:solidFill>
                    <a:srgbClr val="FFFFFF"/>
                  </a:solidFill>
                </a:rPr>
                <a:t>Continuous Monitoring</a:t>
              </a:r>
            </a:p>
          </p:txBody>
        </p:sp>
        <p:sp>
          <p:nvSpPr>
            <p:cNvPr id="82" name="Rettangolo 8"/>
            <p:cNvSpPr/>
            <p:nvPr/>
          </p:nvSpPr>
          <p:spPr bwMode="auto">
            <a:xfrm>
              <a:off x="4117976" y="3970218"/>
              <a:ext cx="3893575" cy="258403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it-IT" sz="1200" dirty="0">
                  <a:solidFill>
                    <a:srgbClr val="000000"/>
                  </a:solidFill>
                </a:rPr>
                <a:t>QA – </a:t>
              </a:r>
              <a:r>
                <a:rPr lang="it-IT" sz="1200" dirty="0" err="1">
                  <a:solidFill>
                    <a:srgbClr val="000000"/>
                  </a:solidFill>
                </a:rPr>
                <a:t>Quality</a:t>
              </a:r>
              <a:r>
                <a:rPr lang="it-IT" sz="1200" dirty="0">
                  <a:solidFill>
                    <a:srgbClr val="000000"/>
                  </a:solidFill>
                </a:rPr>
                <a:t> Assurance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8909B-BE8C-C4D4-B95E-97E6F8B7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317417051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1784311" y="1963112"/>
            <a:ext cx="5337668" cy="3514849"/>
            <a:chOff x="2996662" y="2004876"/>
            <a:chExt cx="5881728" cy="2904834"/>
          </a:xfrm>
        </p:grpSpPr>
        <p:sp>
          <p:nvSpPr>
            <p:cNvPr id="4" name="Rettangolo 1"/>
            <p:cNvSpPr>
              <a:spLocks noChangeAspect="1"/>
            </p:cNvSpPr>
            <p:nvPr/>
          </p:nvSpPr>
          <p:spPr bwMode="auto">
            <a:xfrm>
              <a:off x="2996663" y="2004876"/>
              <a:ext cx="2938941" cy="14524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/>
            </a:p>
          </p:txBody>
        </p:sp>
        <p:sp>
          <p:nvSpPr>
            <p:cNvPr id="5" name="Rettangolo 29"/>
            <p:cNvSpPr>
              <a:spLocks noChangeAspect="1"/>
            </p:cNvSpPr>
            <p:nvPr/>
          </p:nvSpPr>
          <p:spPr bwMode="auto">
            <a:xfrm>
              <a:off x="5939449" y="2004876"/>
              <a:ext cx="2938941" cy="14524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6" name="Rettangolo 30"/>
            <p:cNvSpPr>
              <a:spLocks noChangeAspect="1"/>
            </p:cNvSpPr>
            <p:nvPr/>
          </p:nvSpPr>
          <p:spPr bwMode="auto">
            <a:xfrm>
              <a:off x="2996662" y="3457292"/>
              <a:ext cx="2938944" cy="14524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7" name="Rettangolo 31"/>
            <p:cNvSpPr>
              <a:spLocks noChangeAspect="1"/>
            </p:cNvSpPr>
            <p:nvPr/>
          </p:nvSpPr>
          <p:spPr bwMode="auto">
            <a:xfrm>
              <a:off x="5939456" y="3457298"/>
              <a:ext cx="2938916" cy="14524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8" name="Ovale 2"/>
            <p:cNvSpPr>
              <a:spLocks noChangeAspect="1"/>
            </p:cNvSpPr>
            <p:nvPr/>
          </p:nvSpPr>
          <p:spPr bwMode="auto">
            <a:xfrm>
              <a:off x="5546714" y="3794241"/>
              <a:ext cx="485315" cy="5239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9" name="Ovale 33"/>
            <p:cNvSpPr>
              <a:spLocks noChangeAspect="1"/>
            </p:cNvSpPr>
            <p:nvPr/>
          </p:nvSpPr>
          <p:spPr bwMode="auto">
            <a:xfrm>
              <a:off x="6884799" y="3295316"/>
              <a:ext cx="485315" cy="52390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10" name="Ovale 34"/>
            <p:cNvSpPr>
              <a:spLocks noChangeAspect="1"/>
            </p:cNvSpPr>
            <p:nvPr/>
          </p:nvSpPr>
          <p:spPr bwMode="auto">
            <a:xfrm>
              <a:off x="5801246" y="2620955"/>
              <a:ext cx="485315" cy="5239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11" name="Ovale 36"/>
            <p:cNvSpPr>
              <a:spLocks noChangeAspect="1"/>
            </p:cNvSpPr>
            <p:nvPr/>
          </p:nvSpPr>
          <p:spPr bwMode="auto">
            <a:xfrm>
              <a:off x="4536562" y="3041595"/>
              <a:ext cx="485315" cy="52390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hangingPunct="0">
                <a:buClr>
                  <a:srgbClr val="000000"/>
                </a:buClr>
                <a:buFont typeface="Wingdings" pitchFamily="2" charset="2"/>
                <a:buChar char="n"/>
              </a:pPr>
              <a:endParaRPr lang="it-IT" sz="3200">
                <a:solidFill>
                  <a:srgbClr val="000000"/>
                </a:solidFill>
              </a:endParaRPr>
            </a:p>
          </p:txBody>
        </p:sp>
        <p:sp>
          <p:nvSpPr>
            <p:cNvPr id="12" name="CasellaDiTesto 6"/>
            <p:cNvSpPr txBox="1"/>
            <p:nvPr/>
          </p:nvSpPr>
          <p:spPr>
            <a:xfrm>
              <a:off x="3107268" y="2193190"/>
              <a:ext cx="2619219" cy="76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dirty="0"/>
                <a:t>Development and test  on production-like environment</a:t>
              </a:r>
            </a:p>
          </p:txBody>
        </p:sp>
        <p:sp>
          <p:nvSpPr>
            <p:cNvPr id="13" name="CasellaDiTesto 39"/>
            <p:cNvSpPr txBox="1"/>
            <p:nvPr/>
          </p:nvSpPr>
          <p:spPr>
            <a:xfrm>
              <a:off x="6199685" y="2264291"/>
              <a:ext cx="2417524" cy="76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Accelerated deploy  using proper processes and tools</a:t>
              </a:r>
            </a:p>
          </p:txBody>
        </p:sp>
        <p:sp>
          <p:nvSpPr>
            <p:cNvPr id="14" name="CasellaDiTesto 40"/>
            <p:cNvSpPr txBox="1"/>
            <p:nvPr/>
          </p:nvSpPr>
          <p:spPr>
            <a:xfrm>
              <a:off x="6137595" y="3963512"/>
              <a:ext cx="2538894" cy="5341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Continuous validation of operation quality</a:t>
              </a:r>
            </a:p>
          </p:txBody>
        </p:sp>
        <p:sp>
          <p:nvSpPr>
            <p:cNvPr id="15" name="CasellaDiTesto 41"/>
            <p:cNvSpPr txBox="1"/>
            <p:nvPr/>
          </p:nvSpPr>
          <p:spPr>
            <a:xfrm>
              <a:off x="3287894" y="3857517"/>
              <a:ext cx="2123348" cy="76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Continuous collaboration and feedback</a:t>
              </a:r>
            </a:p>
          </p:txBody>
        </p:sp>
      </p:grpSp>
      <p:sp>
        <p:nvSpPr>
          <p:cNvPr id="3" name="Ovale 2"/>
          <p:cNvSpPr/>
          <p:nvPr/>
        </p:nvSpPr>
        <p:spPr bwMode="auto">
          <a:xfrm>
            <a:off x="1646725" y="1745045"/>
            <a:ext cx="291646" cy="36336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8" tIns="36512" rIns="71438" bIns="365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kumimoji="0" 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1</a:t>
            </a:r>
          </a:p>
        </p:txBody>
      </p:sp>
      <p:sp>
        <p:nvSpPr>
          <p:cNvPr id="18" name="Ovale 17"/>
          <p:cNvSpPr/>
          <p:nvPr/>
        </p:nvSpPr>
        <p:spPr bwMode="auto">
          <a:xfrm>
            <a:off x="1647799" y="3524544"/>
            <a:ext cx="291646" cy="36336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8" tIns="36512" rIns="71438" bIns="365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kumimoji="0" 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4</a:t>
            </a:r>
          </a:p>
        </p:txBody>
      </p:sp>
      <p:sp>
        <p:nvSpPr>
          <p:cNvPr id="19" name="Ovale 18"/>
          <p:cNvSpPr/>
          <p:nvPr/>
        </p:nvSpPr>
        <p:spPr bwMode="auto">
          <a:xfrm>
            <a:off x="4369136" y="1745045"/>
            <a:ext cx="291646" cy="36336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8" tIns="36512" rIns="71438" bIns="365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kumimoji="0" 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2</a:t>
            </a:r>
          </a:p>
        </p:txBody>
      </p:sp>
      <p:sp>
        <p:nvSpPr>
          <p:cNvPr id="20" name="Ovale 19"/>
          <p:cNvSpPr/>
          <p:nvPr/>
        </p:nvSpPr>
        <p:spPr bwMode="auto">
          <a:xfrm>
            <a:off x="4315245" y="3525720"/>
            <a:ext cx="291646" cy="36336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8" tIns="36512" rIns="71438" bIns="365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it-IT" sz="1200" dirty="0"/>
              <a:t>3</a:t>
            </a:r>
            <a:endParaRPr kumimoji="0" 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107504" y="235153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The four DevOps values</a:t>
            </a:r>
            <a:endParaRPr lang="en-US" sz="3200" kern="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CBF562D-0DAF-8812-8818-B2340BEC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155806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AutoShape 2"/>
          <p:cNvSpPr>
            <a:spLocks noChangeAspect="1" noChangeArrowheads="1"/>
          </p:cNvSpPr>
          <p:nvPr/>
        </p:nvSpPr>
        <p:spPr bwMode="auto">
          <a:xfrm>
            <a:off x="857251" y="858442"/>
            <a:ext cx="3572" cy="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Book Antiqua" panose="02040602050305030304" pitchFamily="18" charset="0"/>
              <a:buChar char="•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it-IT" sz="1500">
              <a:solidFill>
                <a:srgbClr val="000000"/>
              </a:solidFill>
            </a:endParaRPr>
          </a:p>
        </p:txBody>
      </p:sp>
      <p:sp>
        <p:nvSpPr>
          <p:cNvPr id="42" name="Rettangolo 41"/>
          <p:cNvSpPr>
            <a:spLocks noChangeAspect="1"/>
          </p:cNvSpPr>
          <p:nvPr/>
        </p:nvSpPr>
        <p:spPr bwMode="auto">
          <a:xfrm>
            <a:off x="1249387" y="3936663"/>
            <a:ext cx="7062466" cy="1613526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hangingPunct="0">
              <a:buClr>
                <a:srgbClr val="000000"/>
              </a:buClr>
              <a:buFont typeface="Wingdings" pitchFamily="2" charset="2"/>
              <a:buChar char="n"/>
            </a:pPr>
            <a:endParaRPr lang="it-IT" sz="1350">
              <a:solidFill>
                <a:srgbClr val="000000"/>
              </a:solidFill>
            </a:endParaRPr>
          </a:p>
        </p:txBody>
      </p:sp>
      <p:graphicFrame>
        <p:nvGraphicFramePr>
          <p:cNvPr id="65" name="Tabella 64"/>
          <p:cNvGraphicFramePr>
            <a:graphicFrameLocks noGrp="1"/>
          </p:cNvGraphicFramePr>
          <p:nvPr/>
        </p:nvGraphicFramePr>
        <p:xfrm>
          <a:off x="1354503" y="4295494"/>
          <a:ext cx="6858363" cy="1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0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61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482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bg1"/>
                          </a:solidFill>
                        </a:rPr>
                        <a:t>Continuous Integration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8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solidFill>
                            <a:schemeClr val="bg1"/>
                          </a:solidFill>
                        </a:rPr>
                        <a:t>Continuous Deployment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8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bg1"/>
                          </a:solidFill>
                        </a:rPr>
                        <a:t>Application </a:t>
                      </a:r>
                    </a:p>
                    <a:p>
                      <a:pPr algn="ctr"/>
                      <a:r>
                        <a:rPr lang="en-US" sz="1400" noProof="0" dirty="0">
                          <a:solidFill>
                            <a:schemeClr val="bg1"/>
                          </a:solidFill>
                        </a:rPr>
                        <a:t>Management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8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bg1"/>
                          </a:solidFill>
                        </a:rPr>
                        <a:t>Monitoring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8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solidFill>
                            <a:schemeClr val="bg1"/>
                          </a:solidFill>
                        </a:rPr>
                        <a:t>Infrastructure</a:t>
                      </a:r>
                      <a:r>
                        <a:rPr lang="en-US" sz="1400" baseline="0" noProof="0" dirty="0">
                          <a:solidFill>
                            <a:schemeClr val="bg1"/>
                          </a:solidFill>
                        </a:rPr>
                        <a:t> Automation</a:t>
                      </a:r>
                      <a:endParaRPr lang="en-US" sz="14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8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 err="1">
                          <a:solidFill>
                            <a:schemeClr val="bg1"/>
                          </a:solidFill>
                        </a:rPr>
                        <a:t>DevOps</a:t>
                      </a:r>
                      <a:r>
                        <a:rPr lang="en-US" sz="1400" baseline="0" noProof="0" dirty="0">
                          <a:solidFill>
                            <a:schemeClr val="bg1"/>
                          </a:solidFill>
                        </a:rPr>
                        <a:t> Enablers</a:t>
                      </a:r>
                      <a:endParaRPr lang="en-US" sz="14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8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/>
                        <a:t>Jenkins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 err="1"/>
                        <a:t>Git</a:t>
                      </a:r>
                      <a:r>
                        <a:rPr lang="en-US" sz="1100" noProof="0" dirty="0"/>
                        <a:t>,</a:t>
                      </a:r>
                      <a:r>
                        <a:rPr lang="en-US" sz="1100" baseline="0" noProof="0" dirty="0"/>
                        <a:t> Perforce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baseline="0" noProof="0" dirty="0"/>
                        <a:t>Ant, Maven</a:t>
                      </a:r>
                      <a:endParaRPr lang="en-US" sz="1100" noProof="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/>
                        <a:t>Capistrano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/>
                        <a:t>Yum</a:t>
                      </a: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/>
                        <a:t>Puppet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 err="1"/>
                        <a:t>SaltStack</a:t>
                      </a:r>
                      <a:endParaRPr lang="en-US" sz="1100" noProof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/>
                        <a:t>Chef</a:t>
                      </a: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100" baseline="0" noProof="0" dirty="0" err="1"/>
                        <a:t>Zabbix</a:t>
                      </a:r>
                      <a:endParaRPr lang="en-US" sz="1100" baseline="0" noProof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baseline="0" noProof="0" dirty="0" err="1"/>
                        <a:t>Nagios</a:t>
                      </a:r>
                      <a:endParaRPr lang="en-US" sz="1100" baseline="0" noProof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baseline="0" noProof="0" dirty="0" err="1"/>
                        <a:t>Sensu</a:t>
                      </a:r>
                      <a:r>
                        <a:rPr lang="en-US" sz="1100" baseline="0" noProof="0" dirty="0"/>
                        <a:t> </a:t>
                      </a:r>
                      <a:endParaRPr lang="en-US" sz="1100" noProof="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/>
                        <a:t>Cobbler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/>
                        <a:t>Foreman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/>
                        <a:t>Crowbar</a:t>
                      </a: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/>
                        <a:t>Vagrant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 err="1"/>
                        <a:t>Docker</a:t>
                      </a:r>
                      <a:endParaRPr lang="en-US" sz="1100" noProof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100" noProof="0" dirty="0" err="1"/>
                        <a:t>Kubernetes</a:t>
                      </a:r>
                      <a:endParaRPr lang="en-US" sz="1100" noProof="0" dirty="0"/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CasellaDiTesto 11"/>
          <p:cNvSpPr txBox="1"/>
          <p:nvPr/>
        </p:nvSpPr>
        <p:spPr>
          <a:xfrm>
            <a:off x="6794001" y="961160"/>
            <a:ext cx="19053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 dirty="0" err="1"/>
              <a:t>Introduction</a:t>
            </a:r>
            <a:r>
              <a:rPr lang="it-IT" sz="1050" i="1" dirty="0"/>
              <a:t> - </a:t>
            </a:r>
            <a:r>
              <a:rPr lang="it-IT" sz="1050" i="1" dirty="0" err="1"/>
              <a:t>what</a:t>
            </a:r>
            <a:r>
              <a:rPr lang="it-IT" sz="1050" i="1" dirty="0"/>
              <a:t> </a:t>
            </a:r>
            <a:r>
              <a:rPr lang="it-IT" sz="1050" i="1" dirty="0" err="1"/>
              <a:t>is</a:t>
            </a:r>
            <a:r>
              <a:rPr lang="it-IT" sz="1050" i="1" dirty="0"/>
              <a:t> </a:t>
            </a:r>
            <a:r>
              <a:rPr lang="it-IT" sz="1050" i="1" dirty="0" err="1"/>
              <a:t>DevOps</a:t>
            </a:r>
            <a:r>
              <a:rPr lang="it-IT" sz="1050" i="1" dirty="0"/>
              <a:t>?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867393" y="204105"/>
            <a:ext cx="7235969" cy="486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570" tIns="27379" rIns="53570" bIns="27379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it-IT" sz="2800" dirty="0" err="1">
                <a:solidFill>
                  <a:srgbClr val="000000"/>
                </a:solidFill>
              </a:rPr>
              <a:t>DevOps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towards</a:t>
            </a:r>
            <a:r>
              <a:rPr lang="it-IT" sz="2800" dirty="0">
                <a:solidFill>
                  <a:srgbClr val="000000"/>
                </a:solidFill>
              </a:rPr>
              <a:t> </a:t>
            </a:r>
            <a:r>
              <a:rPr lang="it-IT" sz="2800" dirty="0" err="1">
                <a:solidFill>
                  <a:srgbClr val="000000"/>
                </a:solidFill>
              </a:rPr>
              <a:t>industrialization</a:t>
            </a:r>
            <a:endParaRPr lang="en-US" sz="2800" kern="0" dirty="0"/>
          </a:p>
        </p:txBody>
      </p:sp>
      <p:sp>
        <p:nvSpPr>
          <p:cNvPr id="15" name="Freccia a destra 30"/>
          <p:cNvSpPr/>
          <p:nvPr/>
        </p:nvSpPr>
        <p:spPr bwMode="auto">
          <a:xfrm>
            <a:off x="4456371" y="2700352"/>
            <a:ext cx="679527" cy="84352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Font typeface="Wingdings" pitchFamily="2" charset="2"/>
              <a:buChar char="n"/>
            </a:pPr>
            <a:endParaRPr lang="it-IT" sz="2400">
              <a:solidFill>
                <a:srgbClr val="000000"/>
              </a:solidFill>
            </a:endParaRPr>
          </a:p>
        </p:txBody>
      </p:sp>
      <p:sp>
        <p:nvSpPr>
          <p:cNvPr id="16" name="Rettangolo 31"/>
          <p:cNvSpPr>
            <a:spLocks noChangeAspect="1"/>
          </p:cNvSpPr>
          <p:nvPr/>
        </p:nvSpPr>
        <p:spPr bwMode="auto">
          <a:xfrm>
            <a:off x="1249387" y="2269813"/>
            <a:ext cx="2241256" cy="1149269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rgbClr val="1D6064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hangingPunct="0">
              <a:buClr>
                <a:srgbClr val="000000"/>
              </a:buClr>
              <a:buFont typeface="Wingdings" pitchFamily="2" charset="2"/>
              <a:buChar char="n"/>
            </a:pPr>
            <a:endParaRPr lang="it-IT" sz="2400">
              <a:solidFill>
                <a:srgbClr val="000000"/>
              </a:solidFill>
            </a:endParaRPr>
          </a:p>
        </p:txBody>
      </p:sp>
      <p:sp>
        <p:nvSpPr>
          <p:cNvPr id="17" name="Rettangolo 33"/>
          <p:cNvSpPr>
            <a:spLocks noChangeAspect="1"/>
          </p:cNvSpPr>
          <p:nvPr/>
        </p:nvSpPr>
        <p:spPr bwMode="auto">
          <a:xfrm>
            <a:off x="3490643" y="2269811"/>
            <a:ext cx="2595597" cy="1149270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rgbClr val="1D6064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hangingPunct="0">
              <a:buClr>
                <a:srgbClr val="000000"/>
              </a:buClr>
              <a:buFont typeface="Wingdings" pitchFamily="2" charset="2"/>
              <a:buChar char="n"/>
            </a:pPr>
            <a:endParaRPr lang="it-IT" sz="2400">
              <a:solidFill>
                <a:srgbClr val="000000"/>
              </a:solidFill>
            </a:endParaRPr>
          </a:p>
        </p:txBody>
      </p:sp>
      <p:sp>
        <p:nvSpPr>
          <p:cNvPr id="18" name="Rettangolo 34"/>
          <p:cNvSpPr>
            <a:spLocks noChangeAspect="1"/>
          </p:cNvSpPr>
          <p:nvPr/>
        </p:nvSpPr>
        <p:spPr bwMode="auto">
          <a:xfrm>
            <a:off x="6086241" y="2269813"/>
            <a:ext cx="2221960" cy="1149269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rgbClr val="1D6064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hangingPunct="0">
              <a:buClr>
                <a:srgbClr val="000000"/>
              </a:buClr>
              <a:buFont typeface="Wingdings" pitchFamily="2" charset="2"/>
              <a:buChar char="n"/>
            </a:pPr>
            <a:endParaRPr lang="it-IT" sz="2400">
              <a:solidFill>
                <a:srgbClr val="000000"/>
              </a:solidFill>
            </a:endParaRPr>
          </a:p>
        </p:txBody>
      </p:sp>
      <p:sp>
        <p:nvSpPr>
          <p:cNvPr id="19" name="CasellaDiTesto 35"/>
          <p:cNvSpPr txBox="1"/>
          <p:nvPr/>
        </p:nvSpPr>
        <p:spPr>
          <a:xfrm>
            <a:off x="1786578" y="3134753"/>
            <a:ext cx="1166084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i="1" dirty="0">
                <a:solidFill>
                  <a:srgbClr val="000000"/>
                </a:solidFill>
              </a:rPr>
              <a:t>Developer</a:t>
            </a:r>
          </a:p>
        </p:txBody>
      </p:sp>
      <p:sp>
        <p:nvSpPr>
          <p:cNvPr id="20" name="CasellaDiTesto 36"/>
          <p:cNvSpPr txBox="1"/>
          <p:nvPr/>
        </p:nvSpPr>
        <p:spPr>
          <a:xfrm>
            <a:off x="6803809" y="3126754"/>
            <a:ext cx="1166084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50" i="1" dirty="0">
                <a:solidFill>
                  <a:srgbClr val="000000"/>
                </a:solidFill>
              </a:rPr>
              <a:t>Production</a:t>
            </a:r>
          </a:p>
        </p:txBody>
      </p:sp>
      <p:grpSp>
        <p:nvGrpSpPr>
          <p:cNvPr id="22" name="Gruppo 37"/>
          <p:cNvGrpSpPr>
            <a:grpSpLocks noChangeAspect="1"/>
          </p:cNvGrpSpPr>
          <p:nvPr/>
        </p:nvGrpSpPr>
        <p:grpSpPr>
          <a:xfrm>
            <a:off x="2709904" y="2611641"/>
            <a:ext cx="4238999" cy="506962"/>
            <a:chOff x="2123097" y="2846714"/>
            <a:chExt cx="4621048" cy="636240"/>
          </a:xfrm>
        </p:grpSpPr>
        <p:sp>
          <p:nvSpPr>
            <p:cNvPr id="24" name="Rettangolo 47"/>
            <p:cNvSpPr/>
            <p:nvPr/>
          </p:nvSpPr>
          <p:spPr bwMode="auto">
            <a:xfrm>
              <a:off x="2123097" y="3181792"/>
              <a:ext cx="4621048" cy="301162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3579" tIns="27384" rIns="53579" bIns="27384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it-IT" sz="1200" b="1" dirty="0">
                  <a:solidFill>
                    <a:srgbClr val="000000"/>
                  </a:solidFill>
                </a:rPr>
                <a:t>Tools</a:t>
              </a:r>
              <a:endParaRPr lang="it-IT" sz="1200" dirty="0">
                <a:solidFill>
                  <a:srgbClr val="000000"/>
                </a:solidFill>
              </a:endParaRPr>
            </a:p>
          </p:txBody>
        </p:sp>
        <p:sp>
          <p:nvSpPr>
            <p:cNvPr id="25" name="Rettangolo 48"/>
            <p:cNvSpPr/>
            <p:nvPr/>
          </p:nvSpPr>
          <p:spPr bwMode="auto">
            <a:xfrm>
              <a:off x="2123097" y="2846714"/>
              <a:ext cx="4621048" cy="330132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3579" tIns="27384" rIns="53579" bIns="27384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</a:pPr>
              <a:r>
                <a:rPr lang="it-IT" sz="1350" b="1" dirty="0">
                  <a:solidFill>
                    <a:srgbClr val="FFFFFF"/>
                  </a:solidFill>
                </a:rPr>
                <a:t>Development &amp; IT Operations</a:t>
              </a:r>
            </a:p>
          </p:txBody>
        </p:sp>
      </p:grpSp>
      <p:sp>
        <p:nvSpPr>
          <p:cNvPr id="26" name="CasellaDiTesto 39"/>
          <p:cNvSpPr txBox="1"/>
          <p:nvPr/>
        </p:nvSpPr>
        <p:spPr>
          <a:xfrm>
            <a:off x="4212968" y="3131698"/>
            <a:ext cx="1166084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350" i="1" dirty="0">
                <a:solidFill>
                  <a:srgbClr val="000000"/>
                </a:solidFill>
              </a:rPr>
              <a:t>Test</a:t>
            </a:r>
          </a:p>
        </p:txBody>
      </p:sp>
      <p:grpSp>
        <p:nvGrpSpPr>
          <p:cNvPr id="27" name="Gruppo 11"/>
          <p:cNvGrpSpPr/>
          <p:nvPr/>
        </p:nvGrpSpPr>
        <p:grpSpPr>
          <a:xfrm>
            <a:off x="815687" y="1946623"/>
            <a:ext cx="792003" cy="521803"/>
            <a:chOff x="511776" y="3993892"/>
            <a:chExt cx="726234" cy="576000"/>
          </a:xfrm>
        </p:grpSpPr>
        <p:sp>
          <p:nvSpPr>
            <p:cNvPr id="29" name="Ovale 42"/>
            <p:cNvSpPr/>
            <p:nvPr/>
          </p:nvSpPr>
          <p:spPr>
            <a:xfrm>
              <a:off x="586444" y="3993892"/>
              <a:ext cx="576000" cy="576000"/>
            </a:xfrm>
            <a:prstGeom prst="ellipse">
              <a:avLst/>
            </a:prstGeom>
            <a:solidFill>
              <a:srgbClr val="1D6064"/>
            </a:solidFill>
            <a:ln>
              <a:solidFill>
                <a:srgbClr val="1D6064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it-IT" sz="750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CasellaDiTesto 44"/>
            <p:cNvSpPr txBox="1"/>
            <p:nvPr/>
          </p:nvSpPr>
          <p:spPr>
            <a:xfrm>
              <a:off x="511776" y="4157191"/>
              <a:ext cx="726234" cy="254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 err="1">
                  <a:solidFill>
                    <a:srgbClr val="FFFFFF"/>
                  </a:solidFill>
                </a:rPr>
                <a:t>DevOps</a:t>
              </a:r>
              <a:endParaRPr lang="it-IT" sz="9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1" name="Rettangolo 7"/>
          <p:cNvSpPr/>
          <p:nvPr/>
        </p:nvSpPr>
        <p:spPr bwMode="auto">
          <a:xfrm>
            <a:off x="1249387" y="3414874"/>
            <a:ext cx="2241256" cy="2630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buClr>
                <a:srgbClr val="000000"/>
              </a:buClr>
            </a:pPr>
            <a:r>
              <a:rPr lang="en-US" sz="1350" b="1" i="1" dirty="0">
                <a:solidFill>
                  <a:srgbClr val="FFFFFF"/>
                </a:solidFill>
              </a:rPr>
              <a:t>Continuous Integration</a:t>
            </a:r>
          </a:p>
        </p:txBody>
      </p:sp>
      <p:sp>
        <p:nvSpPr>
          <p:cNvPr id="32" name="Rettangolo 51"/>
          <p:cNvSpPr/>
          <p:nvPr/>
        </p:nvSpPr>
        <p:spPr bwMode="auto">
          <a:xfrm>
            <a:off x="3490351" y="3414874"/>
            <a:ext cx="2595890" cy="2630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buClr>
                <a:srgbClr val="000000"/>
              </a:buClr>
            </a:pPr>
            <a:r>
              <a:rPr lang="en-US" sz="1350" b="1" i="1" dirty="0">
                <a:solidFill>
                  <a:srgbClr val="FFFFFF"/>
                </a:solidFill>
              </a:rPr>
              <a:t>Continuous Testing</a:t>
            </a:r>
          </a:p>
        </p:txBody>
      </p:sp>
      <p:sp>
        <p:nvSpPr>
          <p:cNvPr id="33" name="Rettangolo 52"/>
          <p:cNvSpPr/>
          <p:nvPr/>
        </p:nvSpPr>
        <p:spPr bwMode="auto">
          <a:xfrm>
            <a:off x="6083988" y="3414874"/>
            <a:ext cx="2227865" cy="2630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buClr>
                <a:srgbClr val="000000"/>
              </a:buClr>
            </a:pPr>
            <a:r>
              <a:rPr lang="en-US" sz="1350" b="1" i="1" dirty="0">
                <a:solidFill>
                  <a:srgbClr val="FFFFFF"/>
                </a:solidFill>
              </a:rPr>
              <a:t>Continuous Monitoring</a:t>
            </a:r>
          </a:p>
        </p:txBody>
      </p:sp>
      <p:sp>
        <p:nvSpPr>
          <p:cNvPr id="34" name="Rettangolo 8"/>
          <p:cNvSpPr/>
          <p:nvPr/>
        </p:nvSpPr>
        <p:spPr bwMode="auto">
          <a:xfrm>
            <a:off x="2709903" y="2353916"/>
            <a:ext cx="4239001" cy="2630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buClr>
                <a:srgbClr val="000000"/>
              </a:buClr>
            </a:pPr>
            <a:r>
              <a:rPr lang="it-IT" sz="1350" b="1" dirty="0" err="1">
                <a:solidFill>
                  <a:srgbClr val="FFFFFF"/>
                </a:solidFill>
              </a:rPr>
              <a:t>QoS</a:t>
            </a:r>
            <a:r>
              <a:rPr lang="it-IT" sz="1350" b="1" dirty="0">
                <a:solidFill>
                  <a:srgbClr val="FFFFFF"/>
                </a:solidFill>
              </a:rPr>
              <a:t> – </a:t>
            </a:r>
            <a:r>
              <a:rPr lang="it-IT" sz="1350" b="1" dirty="0" err="1">
                <a:solidFill>
                  <a:srgbClr val="FFFFFF"/>
                </a:solidFill>
              </a:rPr>
              <a:t>Quality</a:t>
            </a:r>
            <a:r>
              <a:rPr lang="it-IT" sz="1350" b="1" dirty="0">
                <a:solidFill>
                  <a:srgbClr val="FFFFFF"/>
                </a:solidFill>
              </a:rPr>
              <a:t> Assurance Service</a:t>
            </a:r>
          </a:p>
        </p:txBody>
      </p:sp>
      <p:sp>
        <p:nvSpPr>
          <p:cNvPr id="35" name="Rettangolo 47"/>
          <p:cNvSpPr/>
          <p:nvPr/>
        </p:nvSpPr>
        <p:spPr bwMode="auto">
          <a:xfrm>
            <a:off x="2709905" y="4003089"/>
            <a:ext cx="4238999" cy="23996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b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buClr>
                <a:srgbClr val="000000"/>
              </a:buClr>
            </a:pPr>
            <a:r>
              <a:rPr lang="it-IT" sz="1200" b="1" dirty="0">
                <a:solidFill>
                  <a:srgbClr val="000000"/>
                </a:solidFill>
              </a:rPr>
              <a:t>Tools</a:t>
            </a:r>
            <a:endParaRPr lang="it-IT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1701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/>
          <p:cNvGrpSpPr/>
          <p:nvPr/>
        </p:nvGrpSpPr>
        <p:grpSpPr>
          <a:xfrm>
            <a:off x="1709491" y="2049042"/>
            <a:ext cx="5955413" cy="2225117"/>
            <a:chOff x="2279321" y="2085249"/>
            <a:chExt cx="7633361" cy="2497230"/>
          </a:xfrm>
        </p:grpSpPr>
        <p:sp>
          <p:nvSpPr>
            <p:cNvPr id="7" name="Rettangolo 6"/>
            <p:cNvSpPr/>
            <p:nvPr/>
          </p:nvSpPr>
          <p:spPr bwMode="auto">
            <a:xfrm>
              <a:off x="2295241" y="4231743"/>
              <a:ext cx="7617441" cy="350736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3579" tIns="27384" rIns="53579" bIns="27384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it-IT" sz="1350"/>
            </a:p>
          </p:txBody>
        </p:sp>
        <p:sp>
          <p:nvSpPr>
            <p:cNvPr id="6" name="Rettangolo 5"/>
            <p:cNvSpPr/>
            <p:nvPr/>
          </p:nvSpPr>
          <p:spPr bwMode="auto">
            <a:xfrm>
              <a:off x="2295241" y="2811517"/>
              <a:ext cx="7617441" cy="35073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3579" tIns="27384" rIns="53579" bIns="27384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it-IT" sz="1350"/>
            </a:p>
          </p:txBody>
        </p:sp>
        <p:sp>
          <p:nvSpPr>
            <p:cNvPr id="5" name="Rettangolo 4"/>
            <p:cNvSpPr/>
            <p:nvPr/>
          </p:nvSpPr>
          <p:spPr bwMode="auto">
            <a:xfrm>
              <a:off x="2279321" y="2085249"/>
              <a:ext cx="7617441" cy="35073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3579" tIns="27384" rIns="53579" bIns="27384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it-IT" sz="135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220" y="2720483"/>
            <a:ext cx="5856684" cy="2225117"/>
          </a:xfrm>
        </p:spPr>
        <p:txBody>
          <a:bodyPr/>
          <a:lstStyle/>
          <a:p>
            <a:pPr lvl="1"/>
            <a:r>
              <a:rPr lang="en-US" sz="1800" b="1" dirty="0"/>
              <a:t>Throughput</a:t>
            </a:r>
          </a:p>
          <a:p>
            <a:pPr lvl="2"/>
            <a:r>
              <a:rPr lang="en-US" sz="1800" dirty="0"/>
              <a:t>Deployment frequency </a:t>
            </a:r>
          </a:p>
          <a:p>
            <a:pPr lvl="2"/>
            <a:r>
              <a:rPr lang="en-US" sz="1800" dirty="0"/>
              <a:t>Lead time for release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</a:rPr>
              <a:t>Stability &amp; Quality</a:t>
            </a:r>
          </a:p>
          <a:p>
            <a:pPr lvl="2"/>
            <a:r>
              <a:rPr lang="en-US" sz="1800" dirty="0"/>
              <a:t>Mean time to recover from failure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10727" y="201923"/>
            <a:ext cx="7235969" cy="4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570" tIns="27379" rIns="53570" bIns="27379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Need 2: IT performance and DevOps (0)</a:t>
            </a:r>
            <a:endParaRPr lang="en-US" sz="2400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1ED64B-7C96-E802-1A06-2B1ECD0CEA14}"/>
              </a:ext>
            </a:extLst>
          </p:cNvPr>
          <p:cNvSpPr txBox="1"/>
          <p:nvPr/>
        </p:nvSpPr>
        <p:spPr>
          <a:xfrm>
            <a:off x="1956390" y="20206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IT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198466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AE4E-E71E-0DB0-700D-FB65EEAF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BF0A-D630-3CEC-D50D-2429F9F0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Part 1: DevOps in Sw. Evolution &amp; Maintenance, a quick Intro!</a:t>
            </a:r>
          </a:p>
          <a:p>
            <a:endParaRPr lang="en-IT" dirty="0"/>
          </a:p>
          <a:p>
            <a:r>
              <a:rPr lang="en-CA" dirty="0"/>
              <a:t>Part 2: DevOps Pipelines Maintenance and Evolution Explained!</a:t>
            </a:r>
          </a:p>
          <a:p>
            <a:endParaRPr lang="en-IT" dirty="0"/>
          </a:p>
          <a:p>
            <a:r>
              <a:rPr lang="en-IT" dirty="0"/>
              <a:t>Part 3: Industry Drivers for Sw. Evolution of DevOps Pipelines!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3B8FC-1417-EEA5-B1B4-3C76C0EB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391795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5856684" cy="2843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chemeClr val="tx1"/>
                </a:solidFill>
              </a:rPr>
              <a:t>Main IT performance metrics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Throughput</a:t>
            </a:r>
          </a:p>
          <a:p>
            <a:pPr lvl="2"/>
            <a:r>
              <a:rPr lang="en-US" sz="2000" dirty="0"/>
              <a:t>Deployment frequency </a:t>
            </a:r>
          </a:p>
          <a:p>
            <a:pPr lvl="2"/>
            <a:r>
              <a:rPr lang="en-US" sz="2000" dirty="0"/>
              <a:t>Lead time for release</a:t>
            </a:r>
          </a:p>
          <a:p>
            <a:pPr marL="914400" lvl="2" indent="0">
              <a:buNone/>
            </a:pPr>
            <a:endParaRPr lang="en-US" sz="2000" dirty="0"/>
          </a:p>
          <a:p>
            <a:pPr lvl="1"/>
            <a:r>
              <a:rPr lang="en-US" sz="2000" dirty="0"/>
              <a:t>Stability &amp; Quality</a:t>
            </a:r>
          </a:p>
          <a:p>
            <a:pPr lvl="2"/>
            <a:r>
              <a:rPr lang="en-US" sz="2000" dirty="0"/>
              <a:t>Mean time to recover from failure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79512" y="188640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Need 2: IT performance and DevOps (1)</a:t>
            </a:r>
            <a:endParaRPr lang="en-US" sz="3200" kern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76157C-8230-4A75-D19C-5B7564B4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4041776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978"/>
            <a:ext cx="7848872" cy="443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/>
              <a:t>Examples of DevOps </a:t>
            </a:r>
            <a:r>
              <a:rPr lang="en-US" sz="2400" b="1" dirty="0"/>
              <a:t>practices</a:t>
            </a:r>
            <a:r>
              <a:rPr lang="en-US" sz="2400" dirty="0"/>
              <a:t> that improve IT performance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71597" y="2348880"/>
          <a:ext cx="6840762" cy="34156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20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468">
                <a:tc>
                  <a:txBody>
                    <a:bodyPr/>
                    <a:lstStyle/>
                    <a:p>
                      <a:r>
                        <a:rPr lang="en-US" sz="2000" dirty="0"/>
                        <a:t>Throughput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Stability &amp; Quality</a:t>
                      </a:r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732">
                <a:tc>
                  <a:txBody>
                    <a:bodyPr/>
                    <a:lstStyle/>
                    <a:p>
                      <a:r>
                        <a:rPr lang="en-US" sz="2000" dirty="0"/>
                        <a:t>Deployment frequency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2000" dirty="0"/>
                        <a:t>Continuous</a:t>
                      </a:r>
                      <a:r>
                        <a:rPr lang="en-US" sz="2000" baseline="0" dirty="0"/>
                        <a:t> delivery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2000" baseline="0" dirty="0"/>
                        <a:t>Version control</a:t>
                      </a:r>
                      <a:endParaRPr lang="en-US" sz="2000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Mean time to recover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2000" dirty="0"/>
                        <a:t>Version control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2000" dirty="0"/>
                        <a:t>Monitoring system</a:t>
                      </a:r>
                      <a:r>
                        <a:rPr lang="en-US" sz="2000" baseline="0" dirty="0"/>
                        <a:t> and application health</a:t>
                      </a:r>
                      <a:endParaRPr lang="en-US" sz="2000" dirty="0"/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728">
                <a:tc>
                  <a:txBody>
                    <a:bodyPr/>
                    <a:lstStyle/>
                    <a:p>
                      <a:r>
                        <a:rPr lang="en-US" sz="2000" dirty="0"/>
                        <a:t>Lead time for release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2000" dirty="0"/>
                        <a:t>Version</a:t>
                      </a:r>
                      <a:r>
                        <a:rPr lang="en-US" sz="2000" baseline="0" dirty="0"/>
                        <a:t> control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2000" baseline="0" dirty="0"/>
                        <a:t>Continuous architecting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Continuous integration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Continuous testing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68580" marR="6858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 bwMode="auto">
          <a:xfrm>
            <a:off x="179512" y="188640"/>
            <a:ext cx="7235969" cy="56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Need 2: IT performance and DevOps (2)</a:t>
            </a:r>
            <a:endParaRPr lang="en-US" sz="3200" kern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8ADE97-BA03-39EE-A64E-06F5050B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2581585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7" name="WordArt 17"/>
          <p:cNvSpPr>
            <a:spLocks noChangeArrowheads="1" noChangeShapeType="1" noTextEdit="1"/>
          </p:cNvSpPr>
          <p:nvPr/>
        </p:nvSpPr>
        <p:spPr bwMode="auto">
          <a:xfrm>
            <a:off x="6100509" y="2528700"/>
            <a:ext cx="1470422" cy="658091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1350" kern="10" dirty="0">
                <a:ln w="952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rgbClr val="C00000"/>
                </a:solidFill>
                <a:latin typeface="Arial Black"/>
                <a:ea typeface="Arial Black"/>
                <a:cs typeface="Arial Black"/>
              </a:rPr>
              <a:t>high phases</a:t>
            </a:r>
          </a:p>
        </p:txBody>
      </p:sp>
      <p:sp>
        <p:nvSpPr>
          <p:cNvPr id="69648" name="WordArt 18"/>
          <p:cNvSpPr>
            <a:spLocks noChangeArrowheads="1" noChangeShapeType="1" noTextEdit="1"/>
          </p:cNvSpPr>
          <p:nvPr/>
        </p:nvSpPr>
        <p:spPr bwMode="auto">
          <a:xfrm>
            <a:off x="2534503" y="4433284"/>
            <a:ext cx="1470422" cy="658091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1350" kern="10" dirty="0">
                <a:ln w="9525">
                  <a:solidFill>
                    <a:srgbClr val="C00000"/>
                  </a:solidFill>
                  <a:round/>
                  <a:headEnd/>
                  <a:tailEnd/>
                </a:ln>
                <a:solidFill>
                  <a:srgbClr val="C00000"/>
                </a:solidFill>
                <a:latin typeface="Arial Black"/>
                <a:ea typeface="Arial Black"/>
                <a:cs typeface="Arial Black"/>
              </a:rPr>
              <a:t>low phases</a:t>
            </a:r>
          </a:p>
        </p:txBody>
      </p:sp>
      <p:grpSp>
        <p:nvGrpSpPr>
          <p:cNvPr id="2" name="Gruppo 1"/>
          <p:cNvGrpSpPr/>
          <p:nvPr/>
        </p:nvGrpSpPr>
        <p:grpSpPr>
          <a:xfrm>
            <a:off x="2119746" y="2208068"/>
            <a:ext cx="5437273" cy="3460239"/>
            <a:chOff x="215536" y="1078467"/>
            <a:chExt cx="8450192" cy="5327116"/>
          </a:xfrm>
        </p:grpSpPr>
        <p:sp>
          <p:nvSpPr>
            <p:cNvPr id="69636" name="Text Box 4"/>
            <p:cNvSpPr txBox="1">
              <a:spLocks noChangeArrowheads="1"/>
            </p:cNvSpPr>
            <p:nvPr/>
          </p:nvSpPr>
          <p:spPr bwMode="auto">
            <a:xfrm>
              <a:off x="215536" y="1078467"/>
              <a:ext cx="2036360" cy="46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350" dirty="0">
                  <a:latin typeface="+mn-lt"/>
                </a:rPr>
                <a:t>Feasibility study</a:t>
              </a:r>
            </a:p>
          </p:txBody>
        </p:sp>
        <p:sp>
          <p:nvSpPr>
            <p:cNvPr id="69637" name="Text Box 5"/>
            <p:cNvSpPr txBox="1">
              <a:spLocks noChangeArrowheads="1"/>
            </p:cNvSpPr>
            <p:nvPr/>
          </p:nvSpPr>
          <p:spPr bwMode="auto">
            <a:xfrm>
              <a:off x="1485900" y="1905001"/>
              <a:ext cx="2916971" cy="78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350">
                  <a:latin typeface="+mn-lt"/>
                </a:rPr>
                <a:t>Requirements analysis&amp;</a:t>
              </a:r>
            </a:p>
            <a:p>
              <a:r>
                <a:rPr lang="en-US" sz="1350">
                  <a:latin typeface="+mn-lt"/>
                </a:rPr>
                <a:t>specification</a:t>
              </a:r>
            </a:p>
          </p:txBody>
        </p:sp>
        <p:sp>
          <p:nvSpPr>
            <p:cNvPr id="69638" name="Text Box 6"/>
            <p:cNvSpPr txBox="1">
              <a:spLocks noChangeArrowheads="1"/>
            </p:cNvSpPr>
            <p:nvPr/>
          </p:nvSpPr>
          <p:spPr bwMode="auto">
            <a:xfrm>
              <a:off x="2889250" y="2971799"/>
              <a:ext cx="1021917" cy="46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350">
                  <a:latin typeface="+mn-lt"/>
                </a:rPr>
                <a:t>Design</a:t>
              </a:r>
            </a:p>
          </p:txBody>
        </p:sp>
        <p:sp>
          <p:nvSpPr>
            <p:cNvPr id="69639" name="Text Box 7"/>
            <p:cNvSpPr txBox="1">
              <a:spLocks noChangeArrowheads="1"/>
            </p:cNvSpPr>
            <p:nvPr/>
          </p:nvSpPr>
          <p:spPr bwMode="auto">
            <a:xfrm>
              <a:off x="3549649" y="3657601"/>
              <a:ext cx="2169494" cy="46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350" dirty="0" err="1">
                  <a:latin typeface="+mn-lt"/>
                </a:rPr>
                <a:t>Coding&amp;Unit</a:t>
              </a:r>
              <a:r>
                <a:rPr lang="en-US" sz="1350" dirty="0">
                  <a:latin typeface="+mn-lt"/>
                </a:rPr>
                <a:t> test</a:t>
              </a:r>
            </a:p>
          </p:txBody>
        </p:sp>
        <p:sp>
          <p:nvSpPr>
            <p:cNvPr id="69640" name="Text Box 8"/>
            <p:cNvSpPr txBox="1">
              <a:spLocks noChangeArrowheads="1"/>
            </p:cNvSpPr>
            <p:nvPr/>
          </p:nvSpPr>
          <p:spPr bwMode="auto">
            <a:xfrm>
              <a:off x="4705351" y="4419599"/>
              <a:ext cx="2929229" cy="46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350" dirty="0" err="1">
                  <a:latin typeface="+mn-lt"/>
                </a:rPr>
                <a:t>Integration&amp;System</a:t>
              </a:r>
              <a:r>
                <a:rPr lang="en-US" sz="1350" dirty="0">
                  <a:latin typeface="+mn-lt"/>
                </a:rPr>
                <a:t> test</a:t>
              </a:r>
            </a:p>
          </p:txBody>
        </p:sp>
        <p:sp>
          <p:nvSpPr>
            <p:cNvPr id="69641" name="Text Box 9"/>
            <p:cNvSpPr txBox="1">
              <a:spLocks noChangeArrowheads="1"/>
            </p:cNvSpPr>
            <p:nvPr/>
          </p:nvSpPr>
          <p:spPr bwMode="auto">
            <a:xfrm>
              <a:off x="6026150" y="5181599"/>
              <a:ext cx="1630782" cy="46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350">
                  <a:latin typeface="+mn-lt"/>
                </a:rPr>
                <a:t>Deployment</a:t>
              </a:r>
            </a:p>
          </p:txBody>
        </p:sp>
        <p:sp>
          <p:nvSpPr>
            <p:cNvPr id="69642" name="Freeform 11"/>
            <p:cNvSpPr>
              <a:spLocks/>
            </p:cNvSpPr>
            <p:nvPr/>
          </p:nvSpPr>
          <p:spPr bwMode="auto">
            <a:xfrm>
              <a:off x="1762773" y="1558938"/>
              <a:ext cx="660400" cy="457200"/>
            </a:xfrm>
            <a:custGeom>
              <a:avLst/>
              <a:gdLst>
                <a:gd name="T0" fmla="*/ 0 w 384"/>
                <a:gd name="T1" fmla="*/ 0 h 288"/>
                <a:gd name="T2" fmla="*/ 2147483647 w 384"/>
                <a:gd name="T3" fmla="*/ 2147483647 h 288"/>
                <a:gd name="T4" fmla="*/ 2147483647 w 384"/>
                <a:gd name="T5" fmla="*/ 2147483647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0"/>
                  </a:moveTo>
                  <a:cubicBezTo>
                    <a:pt x="112" y="0"/>
                    <a:pt x="224" y="0"/>
                    <a:pt x="288" y="48"/>
                  </a:cubicBezTo>
                  <a:cubicBezTo>
                    <a:pt x="352" y="96"/>
                    <a:pt x="368" y="192"/>
                    <a:pt x="384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9643" name="Freeform 12"/>
            <p:cNvSpPr>
              <a:spLocks/>
            </p:cNvSpPr>
            <p:nvPr/>
          </p:nvSpPr>
          <p:spPr bwMode="auto">
            <a:xfrm>
              <a:off x="2991211" y="2647590"/>
              <a:ext cx="660400" cy="457200"/>
            </a:xfrm>
            <a:custGeom>
              <a:avLst/>
              <a:gdLst>
                <a:gd name="T0" fmla="*/ 0 w 384"/>
                <a:gd name="T1" fmla="*/ 0 h 288"/>
                <a:gd name="T2" fmla="*/ 2147483647 w 384"/>
                <a:gd name="T3" fmla="*/ 2147483647 h 288"/>
                <a:gd name="T4" fmla="*/ 2147483647 w 384"/>
                <a:gd name="T5" fmla="*/ 2147483647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0"/>
                  </a:moveTo>
                  <a:cubicBezTo>
                    <a:pt x="112" y="0"/>
                    <a:pt x="224" y="0"/>
                    <a:pt x="288" y="48"/>
                  </a:cubicBezTo>
                  <a:cubicBezTo>
                    <a:pt x="352" y="96"/>
                    <a:pt x="368" y="192"/>
                    <a:pt x="384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9644" name="Freeform 13"/>
            <p:cNvSpPr>
              <a:spLocks/>
            </p:cNvSpPr>
            <p:nvPr/>
          </p:nvSpPr>
          <p:spPr bwMode="auto">
            <a:xfrm>
              <a:off x="4787900" y="4038600"/>
              <a:ext cx="660400" cy="457200"/>
            </a:xfrm>
            <a:custGeom>
              <a:avLst/>
              <a:gdLst>
                <a:gd name="T0" fmla="*/ 0 w 384"/>
                <a:gd name="T1" fmla="*/ 0 h 288"/>
                <a:gd name="T2" fmla="*/ 2147483647 w 384"/>
                <a:gd name="T3" fmla="*/ 2147483647 h 288"/>
                <a:gd name="T4" fmla="*/ 2147483647 w 384"/>
                <a:gd name="T5" fmla="*/ 2147483647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0"/>
                  </a:moveTo>
                  <a:cubicBezTo>
                    <a:pt x="112" y="0"/>
                    <a:pt x="224" y="0"/>
                    <a:pt x="288" y="48"/>
                  </a:cubicBezTo>
                  <a:cubicBezTo>
                    <a:pt x="352" y="96"/>
                    <a:pt x="368" y="192"/>
                    <a:pt x="384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9645" name="Freeform 14"/>
            <p:cNvSpPr>
              <a:spLocks/>
            </p:cNvSpPr>
            <p:nvPr/>
          </p:nvSpPr>
          <p:spPr bwMode="auto">
            <a:xfrm>
              <a:off x="6045561" y="4820011"/>
              <a:ext cx="660400" cy="457200"/>
            </a:xfrm>
            <a:custGeom>
              <a:avLst/>
              <a:gdLst>
                <a:gd name="T0" fmla="*/ 0 w 384"/>
                <a:gd name="T1" fmla="*/ 0 h 288"/>
                <a:gd name="T2" fmla="*/ 2147483647 w 384"/>
                <a:gd name="T3" fmla="*/ 2147483647 h 288"/>
                <a:gd name="T4" fmla="*/ 2147483647 w 384"/>
                <a:gd name="T5" fmla="*/ 2147483647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0"/>
                  </a:moveTo>
                  <a:cubicBezTo>
                    <a:pt x="112" y="0"/>
                    <a:pt x="224" y="0"/>
                    <a:pt x="288" y="48"/>
                  </a:cubicBezTo>
                  <a:cubicBezTo>
                    <a:pt x="352" y="96"/>
                    <a:pt x="368" y="192"/>
                    <a:pt x="384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9646" name="Freeform 15"/>
            <p:cNvSpPr>
              <a:spLocks/>
            </p:cNvSpPr>
            <p:nvPr/>
          </p:nvSpPr>
          <p:spPr bwMode="auto">
            <a:xfrm>
              <a:off x="3942989" y="3275156"/>
              <a:ext cx="660400" cy="457200"/>
            </a:xfrm>
            <a:custGeom>
              <a:avLst/>
              <a:gdLst>
                <a:gd name="T0" fmla="*/ 0 w 384"/>
                <a:gd name="T1" fmla="*/ 0 h 288"/>
                <a:gd name="T2" fmla="*/ 2147483647 w 384"/>
                <a:gd name="T3" fmla="*/ 2147483647 h 288"/>
                <a:gd name="T4" fmla="*/ 2147483647 w 384"/>
                <a:gd name="T5" fmla="*/ 2147483647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0"/>
                  </a:moveTo>
                  <a:cubicBezTo>
                    <a:pt x="112" y="0"/>
                    <a:pt x="224" y="0"/>
                    <a:pt x="288" y="48"/>
                  </a:cubicBezTo>
                  <a:cubicBezTo>
                    <a:pt x="352" y="96"/>
                    <a:pt x="368" y="192"/>
                    <a:pt x="384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9649" name="Text Box 19"/>
            <p:cNvSpPr txBox="1">
              <a:spLocks noChangeArrowheads="1"/>
            </p:cNvSpPr>
            <p:nvPr/>
          </p:nvSpPr>
          <p:spPr bwMode="auto">
            <a:xfrm>
              <a:off x="6934200" y="5943600"/>
              <a:ext cx="1731528" cy="46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350" dirty="0">
                  <a:latin typeface="+mn-lt"/>
                </a:rPr>
                <a:t>Maintenance</a:t>
              </a:r>
            </a:p>
          </p:txBody>
        </p:sp>
        <p:sp>
          <p:nvSpPr>
            <p:cNvPr id="69650" name="Freeform 20"/>
            <p:cNvSpPr>
              <a:spLocks/>
            </p:cNvSpPr>
            <p:nvPr/>
          </p:nvSpPr>
          <p:spPr bwMode="auto">
            <a:xfrm>
              <a:off x="6953611" y="5582011"/>
              <a:ext cx="660400" cy="457200"/>
            </a:xfrm>
            <a:custGeom>
              <a:avLst/>
              <a:gdLst>
                <a:gd name="T0" fmla="*/ 0 w 384"/>
                <a:gd name="T1" fmla="*/ 0 h 288"/>
                <a:gd name="T2" fmla="*/ 2147483647 w 384"/>
                <a:gd name="T3" fmla="*/ 2147483647 h 288"/>
                <a:gd name="T4" fmla="*/ 2147483647 w 384"/>
                <a:gd name="T5" fmla="*/ 2147483647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0"/>
                  </a:moveTo>
                  <a:cubicBezTo>
                    <a:pt x="112" y="0"/>
                    <a:pt x="224" y="0"/>
                    <a:pt x="288" y="48"/>
                  </a:cubicBezTo>
                  <a:cubicBezTo>
                    <a:pt x="352" y="96"/>
                    <a:pt x="368" y="192"/>
                    <a:pt x="384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</p:grp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3" y="2760037"/>
            <a:ext cx="1957612" cy="195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95276" y="5092488"/>
            <a:ext cx="13958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b="1" dirty="0">
                <a:ea typeface="ＭＳ Ｐゴシック"/>
              </a:rPr>
              <a:t>“Waterfall” Model</a:t>
            </a:r>
            <a:r>
              <a:rPr lang="en-GB" sz="1200" dirty="0">
                <a:ea typeface="ＭＳ Ｐゴシック"/>
              </a:rPr>
              <a:t> 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659554" y="265844"/>
            <a:ext cx="8142174" cy="4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570" tIns="27379" rIns="53570" bIns="27379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2400" dirty="0">
                <a:latin typeface="Arial" charset="0"/>
              </a:rPr>
              <a:t>Need 3: Lifecycle Alignment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://www.adocnazionale.it/wp-content/uploads/2013/03/Unicredit_Log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52" y="5418294"/>
            <a:ext cx="779903" cy="171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6552C-C374-C68B-2208-E787EE5310D3}"/>
              </a:ext>
            </a:extLst>
          </p:cNvPr>
          <p:cNvSpPr txBox="1"/>
          <p:nvPr/>
        </p:nvSpPr>
        <p:spPr>
          <a:xfrm>
            <a:off x="651161" y="10693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charset="0"/>
              </a:rPr>
              <a:t>What about other life-cycles? A waterfall organization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24361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/>
          <p:cNvSpPr txBox="1"/>
          <p:nvPr/>
        </p:nvSpPr>
        <p:spPr>
          <a:xfrm>
            <a:off x="5295781" y="961160"/>
            <a:ext cx="33828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 dirty="0" err="1"/>
              <a:t>What</a:t>
            </a:r>
            <a:r>
              <a:rPr lang="it-IT" sz="1050" i="1" dirty="0"/>
              <a:t> </a:t>
            </a:r>
            <a:r>
              <a:rPr lang="it-IT" sz="1050" i="1" dirty="0" err="1"/>
              <a:t>is</a:t>
            </a:r>
            <a:r>
              <a:rPr lang="it-IT" sz="1050" i="1" dirty="0"/>
              <a:t> the </a:t>
            </a:r>
            <a:r>
              <a:rPr lang="it-IT" sz="1050" i="1" dirty="0" err="1"/>
              <a:t>difference</a:t>
            </a:r>
            <a:r>
              <a:rPr lang="it-IT" sz="1050" i="1" dirty="0"/>
              <a:t> </a:t>
            </a:r>
            <a:r>
              <a:rPr lang="it-IT" sz="1050" i="1" dirty="0" err="1"/>
              <a:t>between</a:t>
            </a:r>
            <a:r>
              <a:rPr lang="it-IT" sz="1050" i="1" dirty="0"/>
              <a:t> </a:t>
            </a:r>
            <a:r>
              <a:rPr lang="it-IT" sz="1050" i="1" dirty="0" err="1"/>
              <a:t>Waterfall</a:t>
            </a:r>
            <a:r>
              <a:rPr lang="it-IT" sz="1050" i="1" dirty="0"/>
              <a:t>, Agile and </a:t>
            </a:r>
            <a:r>
              <a:rPr lang="it-IT" sz="1050" i="1" dirty="0" err="1"/>
              <a:t>DevOps</a:t>
            </a:r>
            <a:r>
              <a:rPr lang="it-IT" sz="1050" i="1" dirty="0"/>
              <a:t>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36430" y="1436447"/>
            <a:ext cx="8142174" cy="4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570" tIns="27379" rIns="53570" bIns="27379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2400" dirty="0">
                <a:latin typeface="Arial" charset="0"/>
              </a:rPr>
              <a:t>What about other life-cycles? </a:t>
            </a:r>
            <a:r>
              <a:rPr lang="en-US" sz="2400" dirty="0"/>
              <a:t>Agile development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1237212" y="2507107"/>
            <a:ext cx="6115633" cy="2411271"/>
            <a:chOff x="914133" y="2352622"/>
            <a:chExt cx="8437361" cy="4271892"/>
          </a:xfrm>
        </p:grpSpPr>
        <p:pic>
          <p:nvPicPr>
            <p:cNvPr id="12" name="Picture 7" descr="C:\Users\br41599\Desktop\pardon-application-backlog2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58"/>
            <a:stretch/>
          </p:blipFill>
          <p:spPr bwMode="auto">
            <a:xfrm>
              <a:off x="3746013" y="5471012"/>
              <a:ext cx="2052000" cy="7446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 descr="C:\Users\br41599\Desktop\pardon-application-backlog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133" y="3934771"/>
              <a:ext cx="2052000" cy="24059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br41599\Desktop\Scatolone-6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7443" y="5112346"/>
              <a:ext cx="1512168" cy="151216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ccia ad arco 14"/>
            <p:cNvSpPr/>
            <p:nvPr/>
          </p:nvSpPr>
          <p:spPr>
            <a:xfrm rot="5726349">
              <a:off x="5302290" y="2668266"/>
              <a:ext cx="1613951" cy="2044978"/>
            </a:xfrm>
            <a:prstGeom prst="circularArrow">
              <a:avLst>
                <a:gd name="adj1" fmla="val 8268"/>
                <a:gd name="adj2" fmla="val 1052655"/>
                <a:gd name="adj3" fmla="val 13048092"/>
                <a:gd name="adj4" fmla="val 20120387"/>
                <a:gd name="adj5" fmla="val 17588"/>
              </a:avLst>
            </a:prstGeom>
            <a:solidFill>
              <a:srgbClr val="E2001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  <p:sp>
          <p:nvSpPr>
            <p:cNvPr id="16" name="Freccia a destra 15"/>
            <p:cNvSpPr/>
            <p:nvPr/>
          </p:nvSpPr>
          <p:spPr bwMode="auto">
            <a:xfrm>
              <a:off x="2856949" y="5556046"/>
              <a:ext cx="958688" cy="680114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elaxed"/>
              <a:lightRig rig="threePt" dir="t"/>
            </a:scene3d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685800" eaLnBrk="0" hangingPunct="0"/>
              <a:endParaRPr lang="en-US" sz="900">
                <a:solidFill>
                  <a:srgbClr val="E2001A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CasellaDiTesto 23"/>
            <p:cNvSpPr txBox="1"/>
            <p:nvPr/>
          </p:nvSpPr>
          <p:spPr>
            <a:xfrm>
              <a:off x="5716564" y="3534660"/>
              <a:ext cx="1511184" cy="40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US" sz="900" dirty="0"/>
                <a:t>24 Hours</a:t>
              </a:r>
            </a:p>
          </p:txBody>
        </p:sp>
        <p:sp>
          <p:nvSpPr>
            <p:cNvPr id="18" name="CasellaDiTesto 24"/>
            <p:cNvSpPr txBox="1"/>
            <p:nvPr/>
          </p:nvSpPr>
          <p:spPr>
            <a:xfrm>
              <a:off x="5515377" y="4994932"/>
              <a:ext cx="1511184" cy="40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US" sz="900" dirty="0"/>
                <a:t>2-4 Weeks</a:t>
              </a:r>
            </a:p>
          </p:txBody>
        </p:sp>
        <p:sp>
          <p:nvSpPr>
            <p:cNvPr id="19" name="CasellaDiTesto 25"/>
            <p:cNvSpPr txBox="1"/>
            <p:nvPr/>
          </p:nvSpPr>
          <p:spPr>
            <a:xfrm>
              <a:off x="5099893" y="2352622"/>
              <a:ext cx="1633241" cy="654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US" sz="900" dirty="0"/>
                <a:t>Daily Scrum meeting</a:t>
              </a:r>
            </a:p>
          </p:txBody>
        </p:sp>
        <p:sp>
          <p:nvSpPr>
            <p:cNvPr id="20" name="CasellaDiTesto 26"/>
            <p:cNvSpPr txBox="1"/>
            <p:nvPr/>
          </p:nvSpPr>
          <p:spPr>
            <a:xfrm>
              <a:off x="1238756" y="3825919"/>
              <a:ext cx="1417215" cy="40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US" sz="900" dirty="0"/>
                <a:t>Product Backlog</a:t>
              </a:r>
            </a:p>
          </p:txBody>
        </p:sp>
        <p:sp>
          <p:nvSpPr>
            <p:cNvPr id="21" name="CasellaDiTesto 27"/>
            <p:cNvSpPr txBox="1"/>
            <p:nvPr/>
          </p:nvSpPr>
          <p:spPr>
            <a:xfrm>
              <a:off x="4307804" y="4895005"/>
              <a:ext cx="1417215" cy="654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US" sz="900" dirty="0"/>
                <a:t>Sprint</a:t>
              </a:r>
            </a:p>
            <a:p>
              <a:r>
                <a:rPr lang="en-US" sz="900" dirty="0"/>
                <a:t>Backlog</a:t>
              </a:r>
            </a:p>
          </p:txBody>
        </p:sp>
        <p:sp>
          <p:nvSpPr>
            <p:cNvPr id="22" name="CasellaDiTesto 28"/>
            <p:cNvSpPr txBox="1"/>
            <p:nvPr/>
          </p:nvSpPr>
          <p:spPr>
            <a:xfrm>
              <a:off x="7839326" y="3625512"/>
              <a:ext cx="1512168" cy="1390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US" sz="900" dirty="0"/>
                <a:t>Working/Product </a:t>
              </a:r>
              <a:r>
                <a:rPr lang="en-US" sz="900" dirty="0" err="1"/>
                <a:t>Sofware</a:t>
              </a:r>
              <a:r>
                <a:rPr lang="en-US" sz="900" dirty="0"/>
                <a:t> potentially shippable product increment</a:t>
              </a:r>
            </a:p>
          </p:txBody>
        </p:sp>
        <p:sp>
          <p:nvSpPr>
            <p:cNvPr id="23" name="CasellaDiTesto 29"/>
            <p:cNvSpPr txBox="1"/>
            <p:nvPr/>
          </p:nvSpPr>
          <p:spPr>
            <a:xfrm>
              <a:off x="5798012" y="6056248"/>
              <a:ext cx="1943233" cy="40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US" sz="900" dirty="0"/>
                <a:t>Sprint planning meeting</a:t>
              </a:r>
            </a:p>
          </p:txBody>
        </p:sp>
        <p:sp>
          <p:nvSpPr>
            <p:cNvPr id="24" name="Freccia ad arco 23"/>
            <p:cNvSpPr/>
            <p:nvPr/>
          </p:nvSpPr>
          <p:spPr>
            <a:xfrm rot="3236231" flipV="1">
              <a:off x="5316017" y="3821382"/>
              <a:ext cx="2086477" cy="2396877"/>
            </a:xfrm>
            <a:prstGeom prst="circularArrow">
              <a:avLst>
                <a:gd name="adj1" fmla="val 8268"/>
                <a:gd name="adj2" fmla="val 1052655"/>
                <a:gd name="adj3" fmla="val 13048092"/>
                <a:gd name="adj4" fmla="val 17581804"/>
                <a:gd name="adj5" fmla="val 14086"/>
              </a:avLst>
            </a:prstGeom>
            <a:solidFill>
              <a:srgbClr val="E2001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478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53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69602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6667" indent="1588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316" algn="l" defTabSz="9141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375" algn="l" defTabSz="9141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440" algn="l" defTabSz="9141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504" algn="l" defTabSz="9141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500"/>
            </a:p>
          </p:txBody>
        </p:sp>
      </p:grp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6654717" y="2607540"/>
            <a:ext cx="1943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GB" sz="1350" b="1" dirty="0">
                <a:ea typeface="ＭＳ Ｐゴシック"/>
              </a:rPr>
              <a:t>Agile Methods</a:t>
            </a:r>
            <a:endParaRPr lang="en-GB" sz="135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88333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vs. Agile vs. DevOps</a:t>
            </a:r>
            <a:endParaRPr lang="en-CA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04800" y="1396999"/>
          <a:ext cx="8596920" cy="46517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4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9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Concerns</a:t>
                      </a:r>
                    </a:p>
                  </a:txBody>
                  <a:tcPr marL="84406" marR="84406" marT="42203" marB="4220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Waterfall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Agile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 err="1"/>
                        <a:t>DevOps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843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Main Focus</a:t>
                      </a: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Design and development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Design and development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1" kern="1200" dirty="0">
                          <a:effectLst/>
                        </a:rPr>
                        <a:t>Whole application life-cycle</a:t>
                      </a:r>
                      <a:r>
                        <a:rPr lang="en-US" sz="1700" b="1" dirty="0">
                          <a:effectLst/>
                        </a:rPr>
                        <a:t> </a:t>
                      </a:r>
                      <a:endParaRPr lang="en-US" sz="17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Attention to Operation</a:t>
                      </a: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kern="1200" dirty="0">
                          <a:effectLst/>
                        </a:rPr>
                        <a:t>Minimal or none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kern="1200" dirty="0">
                          <a:effectLst/>
                        </a:rPr>
                        <a:t>Minimal or none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1" dirty="0"/>
                        <a:t>Main concern</a:t>
                      </a:r>
                      <a:endParaRPr lang="en-US" sz="17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062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Role of Maintenance</a:t>
                      </a: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kern="1200" dirty="0">
                          <a:effectLst/>
                        </a:rPr>
                        <a:t>Maintenance seen as a redevelopment phase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kern="1200" dirty="0">
                          <a:effectLst/>
                        </a:rPr>
                        <a:t>Maintenance seen as a redevelopment phase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1" dirty="0"/>
                        <a:t>Replaces a running system with a running system</a:t>
                      </a:r>
                      <a:endParaRPr lang="en-US" sz="17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062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Process</a:t>
                      </a:r>
                      <a:r>
                        <a:rPr lang="en-US" sz="1700" b="1" baseline="0" dirty="0">
                          <a:solidFill>
                            <a:schemeClr val="bg1"/>
                          </a:solidFill>
                        </a:rPr>
                        <a:t> Outcome</a:t>
                      </a:r>
                      <a:endParaRPr 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 packaged system ready to be</a:t>
                      </a:r>
                      <a:r>
                        <a:rPr lang="en-US" sz="1700" baseline="0" dirty="0"/>
                        <a:t> deployed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0" i="1" kern="1200" dirty="0">
                          <a:effectLst/>
                        </a:rPr>
                        <a:t>Various intermediate demo versions of the system</a:t>
                      </a:r>
                      <a:r>
                        <a:rPr lang="en-US" sz="1700" b="0" i="1" dirty="0">
                          <a:effectLst/>
                        </a:rPr>
                        <a:t> </a:t>
                      </a:r>
                      <a:endParaRPr lang="en-US" sz="1700" b="0" i="1" dirty="0">
                        <a:solidFill>
                          <a:srgbClr val="C00000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1" kern="1200" dirty="0">
                          <a:effectLst/>
                        </a:rPr>
                        <a:t>A continuously updated running system</a:t>
                      </a:r>
                      <a:r>
                        <a:rPr lang="en-US" sz="1700" b="1" dirty="0">
                          <a:effectLst/>
                        </a:rPr>
                        <a:t> </a:t>
                      </a:r>
                      <a:endParaRPr lang="en-US" sz="1700" b="1" dirty="0">
                        <a:solidFill>
                          <a:srgbClr val="800000"/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0498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Quality</a:t>
                      </a:r>
                      <a:r>
                        <a:rPr lang="en-US" sz="1700" b="1" baseline="0" dirty="0">
                          <a:solidFill>
                            <a:schemeClr val="bg1"/>
                          </a:solidFill>
                        </a:rPr>
                        <a:t> Assurance</a:t>
                      </a:r>
                      <a:endParaRPr 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42203" marB="42203">
                    <a:solidFill>
                      <a:srgbClr val="3185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Testing</a:t>
                      </a:r>
                      <a:r>
                        <a:rPr lang="en-US" sz="1700" baseline="0" dirty="0"/>
                        <a:t> typically performed toward the end of the process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b="0" i="1" dirty="0"/>
                        <a:t>Test-driven development</a:t>
                      </a:r>
                      <a:endParaRPr lang="en-US" sz="1700" b="0" i="1" dirty="0">
                        <a:solidFill>
                          <a:srgbClr val="C00000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/>
                        <a:t>Test-driven development</a:t>
                      </a:r>
                      <a:r>
                        <a:rPr lang="en-US" sz="1700" b="1" baseline="0" dirty="0"/>
                        <a:t> and monitoring-driven operation with feedback to Dev</a:t>
                      </a:r>
                      <a:endParaRPr lang="en-US" sz="1700" b="1" dirty="0">
                        <a:solidFill>
                          <a:srgbClr val="800000"/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5EC6F-3DD3-318F-8D6F-EF9464942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2971111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afico 15"/>
          <p:cNvGraphicFramePr>
            <a:graphicFrameLocks/>
          </p:cNvGraphicFramePr>
          <p:nvPr/>
        </p:nvGraphicFramePr>
        <p:xfrm>
          <a:off x="5602460" y="3551864"/>
          <a:ext cx="3004104" cy="2949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ttangolo 8"/>
          <p:cNvSpPr/>
          <p:nvPr/>
        </p:nvSpPr>
        <p:spPr>
          <a:xfrm>
            <a:off x="3203848" y="6299326"/>
            <a:ext cx="2742654" cy="58605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/>
              <a:t>2014 State of DevOps Report, Puppet Labs (9200+ respondents)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899592" y="-42586"/>
            <a:ext cx="7924176" cy="56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26" tIns="36505" rIns="71426" bIns="36505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/>
              <a:t>Who focuses on DevOps (in some way)?</a:t>
            </a:r>
            <a:endParaRPr lang="en-US" sz="3200" kern="0" dirty="0"/>
          </a:p>
        </p:txBody>
      </p:sp>
      <p:graphicFrame>
        <p:nvGraphicFramePr>
          <p:cNvPr id="11" name="Grafico 10"/>
          <p:cNvGraphicFramePr>
            <a:graphicFrameLocks/>
          </p:cNvGraphicFramePr>
          <p:nvPr/>
        </p:nvGraphicFramePr>
        <p:xfrm>
          <a:off x="341091" y="1276260"/>
          <a:ext cx="2919430" cy="2818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fico 12"/>
          <p:cNvGraphicFramePr>
            <a:graphicFrameLocks/>
          </p:cNvGraphicFramePr>
          <p:nvPr/>
        </p:nvGraphicFramePr>
        <p:xfrm>
          <a:off x="3258058" y="764705"/>
          <a:ext cx="2394062" cy="3329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fico 13"/>
          <p:cNvGraphicFramePr>
            <a:graphicFrameLocks/>
          </p:cNvGraphicFramePr>
          <p:nvPr/>
        </p:nvGraphicFramePr>
        <p:xfrm>
          <a:off x="6129997" y="1208912"/>
          <a:ext cx="2906201" cy="274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afico 14"/>
          <p:cNvGraphicFramePr>
            <a:graphicFrameLocks/>
          </p:cNvGraphicFramePr>
          <p:nvPr/>
        </p:nvGraphicFramePr>
        <p:xfrm>
          <a:off x="186227" y="3910468"/>
          <a:ext cx="3271557" cy="2631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8" name="Connettore 1 7"/>
          <p:cNvCxnSpPr/>
          <p:nvPr/>
        </p:nvCxnSpPr>
        <p:spPr bwMode="auto">
          <a:xfrm>
            <a:off x="107504" y="4094539"/>
            <a:ext cx="9037478" cy="0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4A6C2B-FA71-BCA9-8660-3232638F4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320584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712968" cy="792088"/>
          </a:xfrm>
        </p:spPr>
        <p:txBody>
          <a:bodyPr>
            <a:normAutofit fontScale="90000"/>
          </a:bodyPr>
          <a:lstStyle/>
          <a:p>
            <a:r>
              <a:rPr lang="en-US" sz="3600"/>
              <a:t>Puppet Labs </a:t>
            </a:r>
            <a:r>
              <a:rPr lang="en-US" sz="3600" dirty="0"/>
              <a:t>Findings and Survey recommendations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9512" y="2852936"/>
          <a:ext cx="8856984" cy="39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5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2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2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Practitioners</a:t>
                      </a:r>
                    </a:p>
                  </a:txBody>
                  <a:tcPr marL="68580" marR="6858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Managers</a:t>
                      </a:r>
                    </a:p>
                  </a:txBody>
                  <a:tcPr marL="68580" marR="6858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351">
                <a:tc>
                  <a:txBody>
                    <a:bodyPr/>
                    <a:lstStyle/>
                    <a:p>
                      <a:r>
                        <a:rPr lang="en-US" sz="1600" b="1" dirty="0"/>
                        <a:t>Cross-functional collaboration</a:t>
                      </a:r>
                    </a:p>
                  </a:txBody>
                  <a:tcPr marL="68580" marR="6858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Work with</a:t>
                      </a:r>
                      <a:r>
                        <a:rPr lang="en-US" sz="1600" baseline="0" dirty="0"/>
                        <a:t> other teams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/>
                        <a:t>Find ways to build empathy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Make invisible work visible</a:t>
                      </a:r>
                    </a:p>
                  </a:txBody>
                  <a:tcPr marL="68580" marR="6858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Build trust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/>
                        <a:t>Encourage practitioners to move between departments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/>
                        <a:t>Facilitate collaboration</a:t>
                      </a:r>
                      <a:endParaRPr lang="en-US" sz="1600" dirty="0"/>
                    </a:p>
                  </a:txBody>
                  <a:tcPr marL="68580" marR="6858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774">
                <a:tc>
                  <a:txBody>
                    <a:bodyPr/>
                    <a:lstStyle/>
                    <a:p>
                      <a:r>
                        <a:rPr lang="en-US" sz="1600" b="1" dirty="0"/>
                        <a:t>Climate of learning</a:t>
                      </a:r>
                    </a:p>
                  </a:txBody>
                  <a:tcPr marL="68580" marR="6858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Learn by sharing</a:t>
                      </a:r>
                      <a:r>
                        <a:rPr lang="en-US" sz="1600" baseline="0" dirty="0"/>
                        <a:t> knowledge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/>
                        <a:t>Always bring back what you learned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/>
                        <a:t>Prepare for postmortems</a:t>
                      </a:r>
                      <a:endParaRPr lang="en-US" sz="1600" dirty="0"/>
                    </a:p>
                  </a:txBody>
                  <a:tcPr marL="68580" marR="6858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Create and</a:t>
                      </a:r>
                      <a:r>
                        <a:rPr lang="en-US" sz="1600" baseline="0" dirty="0"/>
                        <a:t> acquire training budget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Create a climate of learning and sharing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Make it safe</a:t>
                      </a:r>
                      <a:r>
                        <a:rPr lang="en-US" sz="1600" baseline="0" dirty="0"/>
                        <a:t> to fail</a:t>
                      </a:r>
                      <a:endParaRPr lang="en-US" sz="1600" dirty="0"/>
                    </a:p>
                  </a:txBody>
                  <a:tcPr marL="68580" marR="6858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5928">
                <a:tc>
                  <a:txBody>
                    <a:bodyPr/>
                    <a:lstStyle/>
                    <a:p>
                      <a:r>
                        <a:rPr lang="en-US" sz="1600" b="1" dirty="0"/>
                        <a:t>Tools</a:t>
                      </a:r>
                    </a:p>
                  </a:txBody>
                  <a:tcPr marL="68580" marR="6858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Automate the things that are painful</a:t>
                      </a:r>
                    </a:p>
                  </a:txBody>
                  <a:tcPr marL="68580" marR="6858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Make</a:t>
                      </a:r>
                      <a:r>
                        <a:rPr lang="en-US" sz="1600" baseline="0" dirty="0"/>
                        <a:t> sure your team chooses the tools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Make monitoring</a:t>
                      </a:r>
                      <a:r>
                        <a:rPr lang="en-US" sz="1600" baseline="0" dirty="0"/>
                        <a:t> a priority</a:t>
                      </a:r>
                      <a:endParaRPr lang="en-US" sz="1600" dirty="0"/>
                    </a:p>
                  </a:txBody>
                  <a:tcPr marL="68580" marR="6858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139825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Clear correlation between high IT performance and strong business performance</a:t>
            </a:r>
          </a:p>
          <a:p>
            <a:r>
              <a:rPr lang="en-US" sz="2800" dirty="0"/>
              <a:t>Suggestions for improvement: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F2546-6905-DA3D-22BD-AFC84BB2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242387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F66FF8-2A3A-491F-BA92-5FCD8A64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60" y="1180058"/>
            <a:ext cx="7886700" cy="707711"/>
          </a:xfrm>
        </p:spPr>
        <p:txBody>
          <a:bodyPr>
            <a:normAutofit/>
          </a:bodyPr>
          <a:lstStyle/>
          <a:p>
            <a:r>
              <a:rPr lang="en-US" sz="2700" dirty="0"/>
              <a:t>High Performance DevOps Companies Achieve…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C79322-E155-48F1-8E16-8D93E80D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82298" y="2001326"/>
            <a:ext cx="3322974" cy="3322974"/>
          </a:xfrm>
          <a:prstGeom prst="ellipse">
            <a:avLst/>
          </a:prstGeom>
          <a:noFill/>
          <a:ln w="15875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7" rIns="131821" bIns="105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720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6FD833-5E5C-498C-8EED-F196F1D36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426830" y="3043321"/>
            <a:ext cx="2433911" cy="1238986"/>
            <a:chOff x="4472882" y="2898175"/>
            <a:chExt cx="3376665" cy="1718897"/>
          </a:xfrm>
        </p:grpSpPr>
        <p:sp>
          <p:nvSpPr>
            <p:cNvPr id="25" name="Business Trans large">
              <a:extLst>
                <a:ext uri="{FF2B5EF4-FFF2-40B4-BE49-F238E27FC236}">
                  <a16:creationId xmlns:a16="http://schemas.microsoft.com/office/drawing/2014/main" id="{2CD03AF8-A42D-4265-841D-677CF2D0243D}"/>
                </a:ext>
              </a:extLst>
            </p:cNvPr>
            <p:cNvSpPr txBox="1"/>
            <p:nvPr/>
          </p:nvSpPr>
          <p:spPr>
            <a:xfrm>
              <a:off x="4472882" y="3228293"/>
              <a:ext cx="3376665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72008">
                <a:lnSpc>
                  <a:spcPct val="90000"/>
                </a:lnSpc>
                <a:spcBef>
                  <a:spcPts val="577"/>
                </a:spcBef>
                <a:defRPr/>
              </a:pPr>
              <a:r>
                <a:rPr lang="en-US" sz="1730" spc="8">
                  <a:ln w="3175">
                    <a:noFill/>
                  </a:ln>
                  <a:solidFill>
                    <a:srgbClr val="0078D7"/>
                  </a:solidFill>
                  <a:cs typeface="Segoe UI Semilight" panose="020B0402040204020203" pitchFamily="34" charset="0"/>
                </a:rPr>
                <a:t>DevOps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DCCC534-5302-4D6B-A124-2A0A1474A37E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9CADBCEA-1921-4FAE-BFB1-9D24D4C43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274AEF39-62E1-4F35-AFD9-F77FCE551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29" name="Line 19">
                <a:extLst>
                  <a:ext uri="{FF2B5EF4-FFF2-40B4-BE49-F238E27FC236}">
                    <a16:creationId xmlns:a16="http://schemas.microsoft.com/office/drawing/2014/main" id="{0EF69B14-10CF-4668-AE90-5214B8CC8B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B85D31B1-D40E-4FD5-94EB-BBABFDE34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31" name="Line 21">
                <a:extLst>
                  <a:ext uri="{FF2B5EF4-FFF2-40B4-BE49-F238E27FC236}">
                    <a16:creationId xmlns:a16="http://schemas.microsoft.com/office/drawing/2014/main" id="{84A2EDF3-D329-4480-86A4-6146F91A1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32" name="Freeform 22">
                <a:extLst>
                  <a:ext uri="{FF2B5EF4-FFF2-40B4-BE49-F238E27FC236}">
                    <a16:creationId xmlns:a16="http://schemas.microsoft.com/office/drawing/2014/main" id="{21035745-1781-456E-99B9-4BA49DB1E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A8D8F7A0-BF14-4E15-9F67-699A47109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061EA94-CADE-4612-9B54-C2FF3F35947F}"/>
              </a:ext>
            </a:extLst>
          </p:cNvPr>
          <p:cNvSpPr/>
          <p:nvPr/>
        </p:nvSpPr>
        <p:spPr>
          <a:xfrm>
            <a:off x="888749" y="3298050"/>
            <a:ext cx="1563570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latin typeface="+mj-lt"/>
                <a:cs typeface="Segoe UI Semilight" panose="020B0402040204020203" pitchFamily="34" charset="0"/>
              </a:rPr>
              <a:t>Faster</a:t>
            </a:r>
          </a:p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latin typeface="+mj-lt"/>
                <a:cs typeface="Segoe UI Semilight" panose="020B0402040204020203" pitchFamily="34" charset="0"/>
              </a:rPr>
              <a:t>Time to Market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09323-0A2E-4FBD-AC20-BB2EDC05B673}"/>
              </a:ext>
            </a:extLst>
          </p:cNvPr>
          <p:cNvSpPr/>
          <p:nvPr/>
        </p:nvSpPr>
        <p:spPr>
          <a:xfrm>
            <a:off x="6994102" y="3322101"/>
            <a:ext cx="105625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latin typeface="+mj-lt"/>
                <a:cs typeface="Segoe UI Semilight" panose="020B0402040204020203" pitchFamily="34" charset="0"/>
              </a:rPr>
              <a:t>Increased</a:t>
            </a:r>
          </a:p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latin typeface="+mj-lt"/>
                <a:cs typeface="Segoe UI Semilight" panose="020B0402040204020203" pitchFamily="34" charset="0"/>
              </a:rPr>
              <a:t>Revenue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752A87-227E-4101-94BD-8D14C0077C37}"/>
              </a:ext>
            </a:extLst>
          </p:cNvPr>
          <p:cNvSpPr/>
          <p:nvPr/>
        </p:nvSpPr>
        <p:spPr>
          <a:xfrm>
            <a:off x="6435512" y="4686620"/>
            <a:ext cx="202234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cs typeface="Segoe UI Semilight" panose="020B0402040204020203" pitchFamily="34" charset="0"/>
              </a:rPr>
              <a:t>2,604x Faster Mean </a:t>
            </a:r>
          </a:p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cs typeface="Segoe UI Semilight" panose="020B0402040204020203" pitchFamily="34" charset="0"/>
              </a:rPr>
              <a:t>Time to Recover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8A15C5-B7F1-4597-A5F5-7AC33920BA22}"/>
              </a:ext>
            </a:extLst>
          </p:cNvPr>
          <p:cNvSpPr/>
          <p:nvPr/>
        </p:nvSpPr>
        <p:spPr>
          <a:xfrm>
            <a:off x="6483602" y="2110292"/>
            <a:ext cx="192616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cs typeface="Segoe UI Semilight" panose="020B0402040204020203" pitchFamily="34" charset="0"/>
              </a:rPr>
              <a:t>2,555x Faster Lead </a:t>
            </a:r>
          </a:p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cs typeface="Segoe UI Semilight" panose="020B0402040204020203" pitchFamily="34" charset="0"/>
              </a:rPr>
              <a:t>Time For Changes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5832FC-01B9-47A2-8C16-68681F37ED84}"/>
              </a:ext>
            </a:extLst>
          </p:cNvPr>
          <p:cNvSpPr/>
          <p:nvPr/>
        </p:nvSpPr>
        <p:spPr>
          <a:xfrm>
            <a:off x="925968" y="4686620"/>
            <a:ext cx="178337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cs typeface="Segoe UI Semilight" panose="020B0402040204020203" pitchFamily="34" charset="0"/>
              </a:rPr>
              <a:t>7x Lower Change </a:t>
            </a:r>
          </a:p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cs typeface="Segoe UI Semilight" panose="020B0402040204020203" pitchFamily="34" charset="0"/>
              </a:rPr>
              <a:t>Failure Rate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5ABE3-0CFB-4C21-880F-94F20C8A2865}"/>
              </a:ext>
            </a:extLst>
          </p:cNvPr>
          <p:cNvSpPr/>
          <p:nvPr/>
        </p:nvSpPr>
        <p:spPr>
          <a:xfrm>
            <a:off x="978386" y="2163501"/>
            <a:ext cx="167853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cs typeface="Segoe UI Semilight" panose="020B0402040204020203" pitchFamily="34" charset="0"/>
              </a:rPr>
              <a:t>46x Deployment</a:t>
            </a:r>
          </a:p>
          <a:p>
            <a:pPr algn="ctr" defTabSz="672008">
              <a:spcBef>
                <a:spcPts val="577"/>
              </a:spcBef>
              <a:defRPr/>
            </a:pPr>
            <a:r>
              <a:rPr lang="en-US" sz="1730" spc="8">
                <a:ln w="3175">
                  <a:noFill/>
                </a:ln>
                <a:cs typeface="Segoe UI Semilight" panose="020B0402040204020203" pitchFamily="34" charset="0"/>
              </a:rPr>
              <a:t>Frequency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44ED3E-9381-4006-A68F-FF4F8A6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82456" y="3374175"/>
            <a:ext cx="626516" cy="626516"/>
            <a:chOff x="3440179" y="3387107"/>
            <a:chExt cx="869193" cy="86919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D1D0A9-2539-416C-8EFC-9AFA0BD6D4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40179" y="3387107"/>
              <a:ext cx="869193" cy="8691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29230" tIns="103384" rIns="129230" bIns="1033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5883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97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speedometer_2">
              <a:extLst>
                <a:ext uri="{FF2B5EF4-FFF2-40B4-BE49-F238E27FC236}">
                  <a16:creationId xmlns:a16="http://schemas.microsoft.com/office/drawing/2014/main" id="{B718141A-4899-40CD-A4D7-21BEED8E5A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19307" y="3566235"/>
              <a:ext cx="510936" cy="510936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90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5910" tIns="32955" rIns="65910" bIns="32955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24" kern="0" dirty="0">
                <a:solidFill>
                  <a:schemeClr val="tx2"/>
                </a:solidFill>
                <a:latin typeface="Segoe UI Semilight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D3924E-F365-4B20-B920-D431785B2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95052" y="3298051"/>
            <a:ext cx="626516" cy="763085"/>
            <a:chOff x="8035882" y="3281497"/>
            <a:chExt cx="869193" cy="105866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C04F600-F0CD-497E-B8E0-AC21EE4850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5882" y="3365508"/>
              <a:ext cx="869193" cy="8691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29230" tIns="103384" rIns="129230" bIns="1033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5883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97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Business Trans large">
              <a:extLst>
                <a:ext uri="{FF2B5EF4-FFF2-40B4-BE49-F238E27FC236}">
                  <a16:creationId xmlns:a16="http://schemas.microsoft.com/office/drawing/2014/main" id="{1A27732C-C27F-4468-945F-F18FAC15BB10}"/>
                </a:ext>
              </a:extLst>
            </p:cNvPr>
            <p:cNvSpPr txBox="1"/>
            <p:nvPr/>
          </p:nvSpPr>
          <p:spPr>
            <a:xfrm>
              <a:off x="8279682" y="3281497"/>
              <a:ext cx="376645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72008">
                <a:lnSpc>
                  <a:spcPct val="90000"/>
                </a:lnSpc>
                <a:spcBef>
                  <a:spcPts val="577"/>
                </a:spcBef>
                <a:defRPr/>
              </a:pPr>
              <a:r>
                <a:rPr lang="en-US" sz="2306" spc="8" dirty="0">
                  <a:ln w="3175">
                    <a:noFill/>
                  </a:ln>
                  <a:solidFill>
                    <a:schemeClr val="tx2"/>
                  </a:solidFill>
                  <a:latin typeface="+mj-lt"/>
                  <a:cs typeface="Segoe UI Light" panose="020B0502040204020203" pitchFamily="34" charset="0"/>
                </a:rPr>
                <a:t>$</a:t>
              </a:r>
              <a:endParaRPr lang="en-US" sz="1730" spc="8" dirty="0">
                <a:ln w="3175">
                  <a:noFill/>
                </a:ln>
                <a:solidFill>
                  <a:schemeClr val="tx2"/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70E3DF0C-A06A-4929-B941-4EB13229A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44268" y="4561932"/>
            <a:ext cx="626516" cy="62651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230" tIns="103384" rIns="129230" bIns="1033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588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97" kern="0" dirty="0">
              <a:solidFill>
                <a:schemeClr val="tx2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82DE540-D679-44C5-874C-E1BCD31C0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44268" y="2186418"/>
            <a:ext cx="626516" cy="626516"/>
            <a:chOff x="7540587" y="1807263"/>
            <a:chExt cx="852106" cy="8521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8ECDF98-883F-4F5E-BFAE-67F840B0EF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40587" y="1807263"/>
              <a:ext cx="852106" cy="8521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29230" tIns="103384" rIns="129230" bIns="1033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5883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97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6462EA56-B94F-4AFA-818B-803246C94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5848" y="2015603"/>
              <a:ext cx="410330" cy="410330"/>
            </a:xfrm>
            <a:prstGeom prst="rect">
              <a:avLst/>
            </a:prstGeom>
          </p:spPr>
        </p:pic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83286B22-A73D-49B0-B63D-7C9E60598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189349" y="4561932"/>
            <a:ext cx="626516" cy="62651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230" tIns="103384" rIns="129230" bIns="1033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588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97" kern="0" err="1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52D033A-ED0B-43A6-9265-1D0F8D839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189349" y="2186418"/>
            <a:ext cx="626516" cy="62651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230" tIns="103384" rIns="129230" bIns="1033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588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97" kern="0" dirty="0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C45D29E2-CF16-46B5-ADCE-BD7AA1AA8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4156" y="2329055"/>
            <a:ext cx="341241" cy="341241"/>
          </a:xfrm>
          <a:prstGeom prst="rect">
            <a:avLst/>
          </a:prstGeom>
        </p:spPr>
      </p:pic>
      <p:grpSp>
        <p:nvGrpSpPr>
          <p:cNvPr id="72" name="Graphic 50">
            <a:extLst>
              <a:ext uri="{FF2B5EF4-FFF2-40B4-BE49-F238E27FC236}">
                <a16:creationId xmlns:a16="http://schemas.microsoft.com/office/drawing/2014/main" id="{365A5FA5-4A17-4D78-829F-CF88ABE1D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54156" y="4656336"/>
            <a:ext cx="292541" cy="368171"/>
            <a:chOff x="4561339" y="5170313"/>
            <a:chExt cx="397875" cy="500737"/>
          </a:xfrm>
        </p:grpSpPr>
        <p:sp>
          <p:nvSpPr>
            <p:cNvPr id="73" name="Freeform 2">
              <a:extLst>
                <a:ext uri="{FF2B5EF4-FFF2-40B4-BE49-F238E27FC236}">
                  <a16:creationId xmlns:a16="http://schemas.microsoft.com/office/drawing/2014/main" id="{1A082384-BE2C-4C0C-AD28-96F903899FD7}"/>
                </a:ext>
              </a:extLst>
            </p:cNvPr>
            <p:cNvSpPr/>
            <p:nvPr/>
          </p:nvSpPr>
          <p:spPr>
            <a:xfrm>
              <a:off x="4561339" y="5170313"/>
              <a:ext cx="392410" cy="418570"/>
            </a:xfrm>
            <a:custGeom>
              <a:avLst/>
              <a:gdLst>
                <a:gd name="connsiteX0" fmla="*/ 13314 w 392409"/>
                <a:gd name="connsiteY0" fmla="*/ 13314 h 418570"/>
                <a:gd name="connsiteX1" fmla="*/ 379563 w 392409"/>
                <a:gd name="connsiteY1" fmla="*/ 13314 h 418570"/>
                <a:gd name="connsiteX2" fmla="*/ 379563 w 392409"/>
                <a:gd name="connsiteY2" fmla="*/ 414920 h 418570"/>
                <a:gd name="connsiteX3" fmla="*/ 13314 w 392409"/>
                <a:gd name="connsiteY3" fmla="*/ 414920 h 41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09" h="418570">
                  <a:moveTo>
                    <a:pt x="13314" y="13314"/>
                  </a:moveTo>
                  <a:lnTo>
                    <a:pt x="379563" y="13314"/>
                  </a:lnTo>
                  <a:lnTo>
                    <a:pt x="379563" y="414920"/>
                  </a:lnTo>
                  <a:lnTo>
                    <a:pt x="13314" y="414920"/>
                  </a:lnTo>
                  <a:close/>
                </a:path>
              </a:pathLst>
            </a:custGeom>
            <a:solidFill>
              <a:schemeClr val="bg2">
                <a:alpha val="0"/>
              </a:schemeClr>
            </a:solidFill>
            <a:ln w="129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24" dirty="0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C5165A95-EF8C-424A-9623-D94315A85BDA}"/>
                </a:ext>
              </a:extLst>
            </p:cNvPr>
            <p:cNvSpPr/>
            <p:nvPr/>
          </p:nvSpPr>
          <p:spPr>
            <a:xfrm>
              <a:off x="4566804" y="5252480"/>
              <a:ext cx="392410" cy="418570"/>
            </a:xfrm>
            <a:custGeom>
              <a:avLst/>
              <a:gdLst>
                <a:gd name="connsiteX0" fmla="*/ 315796 w 392409"/>
                <a:gd name="connsiteY0" fmla="*/ 179679 h 418570"/>
                <a:gd name="connsiteX1" fmla="*/ 340730 w 392409"/>
                <a:gd name="connsiteY1" fmla="*/ 185402 h 418570"/>
                <a:gd name="connsiteX2" fmla="*/ 360964 w 392409"/>
                <a:gd name="connsiteY2" fmla="*/ 199299 h 418570"/>
                <a:gd name="connsiteX3" fmla="*/ 374454 w 392409"/>
                <a:gd name="connsiteY3" fmla="*/ 219943 h 418570"/>
                <a:gd name="connsiteX4" fmla="*/ 379563 w 392409"/>
                <a:gd name="connsiteY4" fmla="*/ 244876 h 418570"/>
                <a:gd name="connsiteX5" fmla="*/ 379563 w 392409"/>
                <a:gd name="connsiteY5" fmla="*/ 284117 h 418570"/>
                <a:gd name="connsiteX6" fmla="*/ 353402 w 392409"/>
                <a:gd name="connsiteY6" fmla="*/ 284117 h 418570"/>
                <a:gd name="connsiteX7" fmla="*/ 353402 w 392409"/>
                <a:gd name="connsiteY7" fmla="*/ 244876 h 418570"/>
                <a:gd name="connsiteX8" fmla="*/ 351154 w 392409"/>
                <a:gd name="connsiteY8" fmla="*/ 232410 h 418570"/>
                <a:gd name="connsiteX9" fmla="*/ 345227 w 392409"/>
                <a:gd name="connsiteY9" fmla="*/ 221372 h 418570"/>
                <a:gd name="connsiteX10" fmla="*/ 336234 w 392409"/>
                <a:gd name="connsiteY10" fmla="*/ 212789 h 418570"/>
                <a:gd name="connsiteX11" fmla="*/ 324585 w 392409"/>
                <a:gd name="connsiteY11" fmla="*/ 207271 h 418570"/>
                <a:gd name="connsiteX12" fmla="*/ 326424 w 392409"/>
                <a:gd name="connsiteY12" fmla="*/ 219533 h 418570"/>
                <a:gd name="connsiteX13" fmla="*/ 327242 w 392409"/>
                <a:gd name="connsiteY13" fmla="*/ 231796 h 418570"/>
                <a:gd name="connsiteX14" fmla="*/ 327242 w 392409"/>
                <a:gd name="connsiteY14" fmla="*/ 284117 h 418570"/>
                <a:gd name="connsiteX15" fmla="*/ 327038 w 392409"/>
                <a:gd name="connsiteY15" fmla="*/ 286774 h 418570"/>
                <a:gd name="connsiteX16" fmla="*/ 326628 w 392409"/>
                <a:gd name="connsiteY16" fmla="*/ 289431 h 418570"/>
                <a:gd name="connsiteX17" fmla="*/ 327855 w 392409"/>
                <a:gd name="connsiteY17" fmla="*/ 288205 h 418570"/>
                <a:gd name="connsiteX18" fmla="*/ 346658 w 392409"/>
                <a:gd name="connsiteY18" fmla="*/ 316410 h 418570"/>
                <a:gd name="connsiteX19" fmla="*/ 353198 w 392409"/>
                <a:gd name="connsiteY19" fmla="*/ 349723 h 418570"/>
                <a:gd name="connsiteX20" fmla="*/ 346658 w 392409"/>
                <a:gd name="connsiteY20" fmla="*/ 383037 h 418570"/>
                <a:gd name="connsiteX21" fmla="*/ 327855 w 392409"/>
                <a:gd name="connsiteY21" fmla="*/ 411037 h 418570"/>
                <a:gd name="connsiteX22" fmla="*/ 309460 w 392409"/>
                <a:gd name="connsiteY22" fmla="*/ 392644 h 418570"/>
                <a:gd name="connsiteX23" fmla="*/ 322541 w 392409"/>
                <a:gd name="connsiteY23" fmla="*/ 373227 h 418570"/>
                <a:gd name="connsiteX24" fmla="*/ 327038 w 392409"/>
                <a:gd name="connsiteY24" fmla="*/ 349927 h 418570"/>
                <a:gd name="connsiteX25" fmla="*/ 320701 w 392409"/>
                <a:gd name="connsiteY25" fmla="*/ 322950 h 418570"/>
                <a:gd name="connsiteX26" fmla="*/ 302103 w 392409"/>
                <a:gd name="connsiteY26" fmla="*/ 360351 h 418570"/>
                <a:gd name="connsiteX27" fmla="*/ 273693 w 392409"/>
                <a:gd name="connsiteY27" fmla="*/ 389374 h 418570"/>
                <a:gd name="connsiteX28" fmla="*/ 237518 w 392409"/>
                <a:gd name="connsiteY28" fmla="*/ 408176 h 418570"/>
                <a:gd name="connsiteX29" fmla="*/ 196438 w 392409"/>
                <a:gd name="connsiteY29" fmla="*/ 414921 h 418570"/>
                <a:gd name="connsiteX30" fmla="*/ 155154 w 392409"/>
                <a:gd name="connsiteY30" fmla="*/ 408176 h 418570"/>
                <a:gd name="connsiteX31" fmla="*/ 119183 w 392409"/>
                <a:gd name="connsiteY31" fmla="*/ 389374 h 418570"/>
                <a:gd name="connsiteX32" fmla="*/ 90570 w 392409"/>
                <a:gd name="connsiteY32" fmla="*/ 360351 h 418570"/>
                <a:gd name="connsiteX33" fmla="*/ 72175 w 392409"/>
                <a:gd name="connsiteY33" fmla="*/ 322950 h 418570"/>
                <a:gd name="connsiteX34" fmla="*/ 65840 w 392409"/>
                <a:gd name="connsiteY34" fmla="*/ 349927 h 418570"/>
                <a:gd name="connsiteX35" fmla="*/ 70336 w 392409"/>
                <a:gd name="connsiteY35" fmla="*/ 373227 h 418570"/>
                <a:gd name="connsiteX36" fmla="*/ 83416 w 392409"/>
                <a:gd name="connsiteY36" fmla="*/ 392644 h 418570"/>
                <a:gd name="connsiteX37" fmla="*/ 65022 w 392409"/>
                <a:gd name="connsiteY37" fmla="*/ 411037 h 418570"/>
                <a:gd name="connsiteX38" fmla="*/ 46015 w 392409"/>
                <a:gd name="connsiteY38" fmla="*/ 383037 h 418570"/>
                <a:gd name="connsiteX39" fmla="*/ 39475 w 392409"/>
                <a:gd name="connsiteY39" fmla="*/ 349723 h 418570"/>
                <a:gd name="connsiteX40" fmla="*/ 46015 w 392409"/>
                <a:gd name="connsiteY40" fmla="*/ 316410 h 418570"/>
                <a:gd name="connsiteX41" fmla="*/ 65022 w 392409"/>
                <a:gd name="connsiteY41" fmla="*/ 288205 h 418570"/>
                <a:gd name="connsiteX42" fmla="*/ 66248 w 392409"/>
                <a:gd name="connsiteY42" fmla="*/ 289431 h 418570"/>
                <a:gd name="connsiteX43" fmla="*/ 65840 w 392409"/>
                <a:gd name="connsiteY43" fmla="*/ 286774 h 418570"/>
                <a:gd name="connsiteX44" fmla="*/ 65635 w 392409"/>
                <a:gd name="connsiteY44" fmla="*/ 284117 h 418570"/>
                <a:gd name="connsiteX45" fmla="*/ 65635 w 392409"/>
                <a:gd name="connsiteY45" fmla="*/ 231796 h 418570"/>
                <a:gd name="connsiteX46" fmla="*/ 66248 w 392409"/>
                <a:gd name="connsiteY46" fmla="*/ 219533 h 418570"/>
                <a:gd name="connsiteX47" fmla="*/ 68292 w 392409"/>
                <a:gd name="connsiteY47" fmla="*/ 207271 h 418570"/>
                <a:gd name="connsiteX48" fmla="*/ 56642 w 392409"/>
                <a:gd name="connsiteY48" fmla="*/ 212789 h 418570"/>
                <a:gd name="connsiteX49" fmla="*/ 47445 w 392409"/>
                <a:gd name="connsiteY49" fmla="*/ 221372 h 418570"/>
                <a:gd name="connsiteX50" fmla="*/ 41518 w 392409"/>
                <a:gd name="connsiteY50" fmla="*/ 232410 h 418570"/>
                <a:gd name="connsiteX51" fmla="*/ 39475 w 392409"/>
                <a:gd name="connsiteY51" fmla="*/ 244876 h 418570"/>
                <a:gd name="connsiteX52" fmla="*/ 39475 w 392409"/>
                <a:gd name="connsiteY52" fmla="*/ 284117 h 418570"/>
                <a:gd name="connsiteX53" fmla="*/ 13314 w 392409"/>
                <a:gd name="connsiteY53" fmla="*/ 284117 h 418570"/>
                <a:gd name="connsiteX54" fmla="*/ 13314 w 392409"/>
                <a:gd name="connsiteY54" fmla="*/ 244876 h 418570"/>
                <a:gd name="connsiteX55" fmla="*/ 18219 w 392409"/>
                <a:gd name="connsiteY55" fmla="*/ 219943 h 418570"/>
                <a:gd name="connsiteX56" fmla="*/ 31913 w 392409"/>
                <a:gd name="connsiteY56" fmla="*/ 199299 h 418570"/>
                <a:gd name="connsiteX57" fmla="*/ 52146 w 392409"/>
                <a:gd name="connsiteY57" fmla="*/ 185402 h 418570"/>
                <a:gd name="connsiteX58" fmla="*/ 77080 w 392409"/>
                <a:gd name="connsiteY58" fmla="*/ 179679 h 418570"/>
                <a:gd name="connsiteX59" fmla="*/ 93431 w 392409"/>
                <a:gd name="connsiteY59" fmla="*/ 152087 h 418570"/>
                <a:gd name="connsiteX60" fmla="*/ 71767 w 392409"/>
                <a:gd name="connsiteY60" fmla="*/ 144322 h 418570"/>
                <a:gd name="connsiteX61" fmla="*/ 54803 w 392409"/>
                <a:gd name="connsiteY61" fmla="*/ 129810 h 418570"/>
                <a:gd name="connsiteX62" fmla="*/ 43562 w 392409"/>
                <a:gd name="connsiteY62" fmla="*/ 110599 h 418570"/>
                <a:gd name="connsiteX63" fmla="*/ 39475 w 392409"/>
                <a:gd name="connsiteY63" fmla="*/ 87913 h 418570"/>
                <a:gd name="connsiteX64" fmla="*/ 39475 w 392409"/>
                <a:gd name="connsiteY64" fmla="*/ 48672 h 418570"/>
                <a:gd name="connsiteX65" fmla="*/ 65635 w 392409"/>
                <a:gd name="connsiteY65" fmla="*/ 48672 h 418570"/>
                <a:gd name="connsiteX66" fmla="*/ 65635 w 392409"/>
                <a:gd name="connsiteY66" fmla="*/ 87913 h 418570"/>
                <a:gd name="connsiteX67" fmla="*/ 68701 w 392409"/>
                <a:gd name="connsiteY67" fmla="*/ 103241 h 418570"/>
                <a:gd name="connsiteX68" fmla="*/ 77080 w 392409"/>
                <a:gd name="connsiteY68" fmla="*/ 115708 h 418570"/>
                <a:gd name="connsiteX69" fmla="*/ 89548 w 392409"/>
                <a:gd name="connsiteY69" fmla="*/ 124088 h 418570"/>
                <a:gd name="connsiteX70" fmla="*/ 104876 w 392409"/>
                <a:gd name="connsiteY70" fmla="*/ 127154 h 418570"/>
                <a:gd name="connsiteX71" fmla="*/ 117956 w 392409"/>
                <a:gd name="connsiteY71" fmla="*/ 127154 h 418570"/>
                <a:gd name="connsiteX72" fmla="*/ 117956 w 392409"/>
                <a:gd name="connsiteY72" fmla="*/ 127767 h 418570"/>
                <a:gd name="connsiteX73" fmla="*/ 137577 w 392409"/>
                <a:gd name="connsiteY73" fmla="*/ 115708 h 418570"/>
                <a:gd name="connsiteX74" fmla="*/ 132672 w 392409"/>
                <a:gd name="connsiteY74" fmla="*/ 102219 h 418570"/>
                <a:gd name="connsiteX75" fmla="*/ 131037 w 392409"/>
                <a:gd name="connsiteY75" fmla="*/ 87913 h 418570"/>
                <a:gd name="connsiteX76" fmla="*/ 137373 w 392409"/>
                <a:gd name="connsiteY76" fmla="*/ 60321 h 418570"/>
                <a:gd name="connsiteX77" fmla="*/ 108759 w 392409"/>
                <a:gd name="connsiteY77" fmla="*/ 31708 h 418570"/>
                <a:gd name="connsiteX78" fmla="*/ 127154 w 392409"/>
                <a:gd name="connsiteY78" fmla="*/ 13314 h 418570"/>
                <a:gd name="connsiteX79" fmla="*/ 153110 w 392409"/>
                <a:gd name="connsiteY79" fmla="*/ 39270 h 418570"/>
                <a:gd name="connsiteX80" fmla="*/ 173140 w 392409"/>
                <a:gd name="connsiteY80" fmla="*/ 27007 h 418570"/>
                <a:gd name="connsiteX81" fmla="*/ 196438 w 392409"/>
                <a:gd name="connsiteY81" fmla="*/ 22511 h 418570"/>
                <a:gd name="connsiteX82" fmla="*/ 219533 w 392409"/>
                <a:gd name="connsiteY82" fmla="*/ 27007 h 418570"/>
                <a:gd name="connsiteX83" fmla="*/ 239767 w 392409"/>
                <a:gd name="connsiteY83" fmla="*/ 39270 h 418570"/>
                <a:gd name="connsiteX84" fmla="*/ 265724 w 392409"/>
                <a:gd name="connsiteY84" fmla="*/ 13314 h 418570"/>
                <a:gd name="connsiteX85" fmla="*/ 284117 w 392409"/>
                <a:gd name="connsiteY85" fmla="*/ 31708 h 418570"/>
                <a:gd name="connsiteX86" fmla="*/ 255504 w 392409"/>
                <a:gd name="connsiteY86" fmla="*/ 60321 h 418570"/>
                <a:gd name="connsiteX87" fmla="*/ 261840 w 392409"/>
                <a:gd name="connsiteY87" fmla="*/ 87913 h 418570"/>
                <a:gd name="connsiteX88" fmla="*/ 260001 w 392409"/>
                <a:gd name="connsiteY88" fmla="*/ 102219 h 418570"/>
                <a:gd name="connsiteX89" fmla="*/ 255300 w 392409"/>
                <a:gd name="connsiteY89" fmla="*/ 115708 h 418570"/>
                <a:gd name="connsiteX90" fmla="*/ 265314 w 392409"/>
                <a:gd name="connsiteY90" fmla="*/ 121431 h 418570"/>
                <a:gd name="connsiteX91" fmla="*/ 274920 w 392409"/>
                <a:gd name="connsiteY91" fmla="*/ 127767 h 418570"/>
                <a:gd name="connsiteX92" fmla="*/ 274920 w 392409"/>
                <a:gd name="connsiteY92" fmla="*/ 127154 h 418570"/>
                <a:gd name="connsiteX93" fmla="*/ 288001 w 392409"/>
                <a:gd name="connsiteY93" fmla="*/ 127154 h 418570"/>
                <a:gd name="connsiteX94" fmla="*/ 303329 w 392409"/>
                <a:gd name="connsiteY94" fmla="*/ 124088 h 418570"/>
                <a:gd name="connsiteX95" fmla="*/ 315796 w 392409"/>
                <a:gd name="connsiteY95" fmla="*/ 115708 h 418570"/>
                <a:gd name="connsiteX96" fmla="*/ 324176 w 392409"/>
                <a:gd name="connsiteY96" fmla="*/ 103241 h 418570"/>
                <a:gd name="connsiteX97" fmla="*/ 327242 w 392409"/>
                <a:gd name="connsiteY97" fmla="*/ 87913 h 418570"/>
                <a:gd name="connsiteX98" fmla="*/ 327242 w 392409"/>
                <a:gd name="connsiteY98" fmla="*/ 48672 h 418570"/>
                <a:gd name="connsiteX99" fmla="*/ 353402 w 392409"/>
                <a:gd name="connsiteY99" fmla="*/ 48672 h 418570"/>
                <a:gd name="connsiteX100" fmla="*/ 353402 w 392409"/>
                <a:gd name="connsiteY100" fmla="*/ 87913 h 418570"/>
                <a:gd name="connsiteX101" fmla="*/ 349315 w 392409"/>
                <a:gd name="connsiteY101" fmla="*/ 110599 h 418570"/>
                <a:gd name="connsiteX102" fmla="*/ 338073 w 392409"/>
                <a:gd name="connsiteY102" fmla="*/ 129810 h 418570"/>
                <a:gd name="connsiteX103" fmla="*/ 320906 w 392409"/>
                <a:gd name="connsiteY103" fmla="*/ 144322 h 418570"/>
                <a:gd name="connsiteX104" fmla="*/ 299446 w 392409"/>
                <a:gd name="connsiteY104" fmla="*/ 152087 h 418570"/>
                <a:gd name="connsiteX105" fmla="*/ 315796 w 392409"/>
                <a:gd name="connsiteY105" fmla="*/ 179679 h 418570"/>
                <a:gd name="connsiteX106" fmla="*/ 196438 w 392409"/>
                <a:gd name="connsiteY106" fmla="*/ 48672 h 418570"/>
                <a:gd name="connsiteX107" fmla="*/ 181110 w 392409"/>
                <a:gd name="connsiteY107" fmla="*/ 51737 h 418570"/>
                <a:gd name="connsiteX108" fmla="*/ 168643 w 392409"/>
                <a:gd name="connsiteY108" fmla="*/ 60117 h 418570"/>
                <a:gd name="connsiteX109" fmla="*/ 160263 w 392409"/>
                <a:gd name="connsiteY109" fmla="*/ 72584 h 418570"/>
                <a:gd name="connsiteX110" fmla="*/ 157197 w 392409"/>
                <a:gd name="connsiteY110" fmla="*/ 87913 h 418570"/>
                <a:gd name="connsiteX111" fmla="*/ 162103 w 392409"/>
                <a:gd name="connsiteY111" fmla="*/ 106307 h 418570"/>
                <a:gd name="connsiteX112" fmla="*/ 179066 w 392409"/>
                <a:gd name="connsiteY112" fmla="*/ 102832 h 418570"/>
                <a:gd name="connsiteX113" fmla="*/ 196438 w 392409"/>
                <a:gd name="connsiteY113" fmla="*/ 101402 h 418570"/>
                <a:gd name="connsiteX114" fmla="*/ 213606 w 392409"/>
                <a:gd name="connsiteY114" fmla="*/ 102832 h 418570"/>
                <a:gd name="connsiteX115" fmla="*/ 230774 w 392409"/>
                <a:gd name="connsiteY115" fmla="*/ 106307 h 418570"/>
                <a:gd name="connsiteX116" fmla="*/ 235679 w 392409"/>
                <a:gd name="connsiteY116" fmla="*/ 87913 h 418570"/>
                <a:gd name="connsiteX117" fmla="*/ 232613 w 392409"/>
                <a:gd name="connsiteY117" fmla="*/ 72584 h 418570"/>
                <a:gd name="connsiteX118" fmla="*/ 224234 w 392409"/>
                <a:gd name="connsiteY118" fmla="*/ 60117 h 418570"/>
                <a:gd name="connsiteX119" fmla="*/ 211767 w 392409"/>
                <a:gd name="connsiteY119" fmla="*/ 51737 h 418570"/>
                <a:gd name="connsiteX120" fmla="*/ 196438 w 392409"/>
                <a:gd name="connsiteY120" fmla="*/ 48672 h 418570"/>
                <a:gd name="connsiteX121" fmla="*/ 301081 w 392409"/>
                <a:gd name="connsiteY121" fmla="*/ 231796 h 418570"/>
                <a:gd name="connsiteX122" fmla="*/ 292702 w 392409"/>
                <a:gd name="connsiteY122" fmla="*/ 191534 h 418570"/>
                <a:gd name="connsiteX123" fmla="*/ 270015 w 392409"/>
                <a:gd name="connsiteY123" fmla="*/ 158219 h 418570"/>
                <a:gd name="connsiteX124" fmla="*/ 236906 w 392409"/>
                <a:gd name="connsiteY124" fmla="*/ 135533 h 418570"/>
                <a:gd name="connsiteX125" fmla="*/ 196438 w 392409"/>
                <a:gd name="connsiteY125" fmla="*/ 127154 h 418570"/>
                <a:gd name="connsiteX126" fmla="*/ 155971 w 392409"/>
                <a:gd name="connsiteY126" fmla="*/ 135533 h 418570"/>
                <a:gd name="connsiteX127" fmla="*/ 122657 w 392409"/>
                <a:gd name="connsiteY127" fmla="*/ 158219 h 418570"/>
                <a:gd name="connsiteX128" fmla="*/ 100175 w 392409"/>
                <a:gd name="connsiteY128" fmla="*/ 191534 h 418570"/>
                <a:gd name="connsiteX129" fmla="*/ 91796 w 392409"/>
                <a:gd name="connsiteY129" fmla="*/ 231796 h 418570"/>
                <a:gd name="connsiteX130" fmla="*/ 91796 w 392409"/>
                <a:gd name="connsiteY130" fmla="*/ 284117 h 418570"/>
                <a:gd name="connsiteX131" fmla="*/ 99971 w 392409"/>
                <a:gd name="connsiteY131" fmla="*/ 324789 h 418570"/>
                <a:gd name="connsiteX132" fmla="*/ 122453 w 392409"/>
                <a:gd name="connsiteY132" fmla="*/ 358102 h 418570"/>
                <a:gd name="connsiteX133" fmla="*/ 155766 w 392409"/>
                <a:gd name="connsiteY133" fmla="*/ 380585 h 418570"/>
                <a:gd name="connsiteX134" fmla="*/ 196438 w 392409"/>
                <a:gd name="connsiteY134" fmla="*/ 388760 h 418570"/>
                <a:gd name="connsiteX135" fmla="*/ 237110 w 392409"/>
                <a:gd name="connsiteY135" fmla="*/ 380585 h 418570"/>
                <a:gd name="connsiteX136" fmla="*/ 270219 w 392409"/>
                <a:gd name="connsiteY136" fmla="*/ 358102 h 418570"/>
                <a:gd name="connsiteX137" fmla="*/ 292702 w 392409"/>
                <a:gd name="connsiteY137" fmla="*/ 324789 h 418570"/>
                <a:gd name="connsiteX138" fmla="*/ 301081 w 392409"/>
                <a:gd name="connsiteY138" fmla="*/ 284117 h 418570"/>
                <a:gd name="connsiteX139" fmla="*/ 301081 w 392409"/>
                <a:gd name="connsiteY139" fmla="*/ 231796 h 41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392409" h="418570">
                  <a:moveTo>
                    <a:pt x="315796" y="179679"/>
                  </a:moveTo>
                  <a:cubicBezTo>
                    <a:pt x="324653" y="179952"/>
                    <a:pt x="332964" y="181859"/>
                    <a:pt x="340730" y="185402"/>
                  </a:cubicBezTo>
                  <a:cubicBezTo>
                    <a:pt x="348497" y="188808"/>
                    <a:pt x="355241" y="193441"/>
                    <a:pt x="360964" y="199299"/>
                  </a:cubicBezTo>
                  <a:cubicBezTo>
                    <a:pt x="366687" y="205158"/>
                    <a:pt x="371184" y="212040"/>
                    <a:pt x="374454" y="219943"/>
                  </a:cubicBezTo>
                  <a:cubicBezTo>
                    <a:pt x="377860" y="227709"/>
                    <a:pt x="379563" y="236020"/>
                    <a:pt x="379563" y="244876"/>
                  </a:cubicBezTo>
                  <a:lnTo>
                    <a:pt x="379563" y="284117"/>
                  </a:lnTo>
                  <a:lnTo>
                    <a:pt x="353402" y="284117"/>
                  </a:lnTo>
                  <a:lnTo>
                    <a:pt x="353402" y="244876"/>
                  </a:lnTo>
                  <a:cubicBezTo>
                    <a:pt x="353402" y="240517"/>
                    <a:pt x="352653" y="236361"/>
                    <a:pt x="351154" y="232410"/>
                  </a:cubicBezTo>
                  <a:cubicBezTo>
                    <a:pt x="349792" y="228322"/>
                    <a:pt x="347816" y="224643"/>
                    <a:pt x="345227" y="221372"/>
                  </a:cubicBezTo>
                  <a:cubicBezTo>
                    <a:pt x="342775" y="217966"/>
                    <a:pt x="339776" y="215106"/>
                    <a:pt x="336234" y="212789"/>
                  </a:cubicBezTo>
                  <a:cubicBezTo>
                    <a:pt x="332692" y="210337"/>
                    <a:pt x="328809" y="208497"/>
                    <a:pt x="324585" y="207271"/>
                  </a:cubicBezTo>
                  <a:cubicBezTo>
                    <a:pt x="325403" y="211222"/>
                    <a:pt x="326015" y="215310"/>
                    <a:pt x="326424" y="219533"/>
                  </a:cubicBezTo>
                  <a:cubicBezTo>
                    <a:pt x="326970" y="223621"/>
                    <a:pt x="327242" y="227709"/>
                    <a:pt x="327242" y="231796"/>
                  </a:cubicBezTo>
                  <a:lnTo>
                    <a:pt x="327242" y="284117"/>
                  </a:lnTo>
                  <a:cubicBezTo>
                    <a:pt x="327242" y="285071"/>
                    <a:pt x="327174" y="285957"/>
                    <a:pt x="327038" y="286774"/>
                  </a:cubicBezTo>
                  <a:cubicBezTo>
                    <a:pt x="326902" y="287592"/>
                    <a:pt x="326764" y="288477"/>
                    <a:pt x="326628" y="289431"/>
                  </a:cubicBezTo>
                  <a:lnTo>
                    <a:pt x="327855" y="288205"/>
                  </a:lnTo>
                  <a:cubicBezTo>
                    <a:pt x="336030" y="296380"/>
                    <a:pt x="342297" y="305781"/>
                    <a:pt x="346658" y="316410"/>
                  </a:cubicBezTo>
                  <a:cubicBezTo>
                    <a:pt x="351018" y="327037"/>
                    <a:pt x="353198" y="338142"/>
                    <a:pt x="353198" y="349723"/>
                  </a:cubicBezTo>
                  <a:cubicBezTo>
                    <a:pt x="353198" y="361304"/>
                    <a:pt x="351018" y="372410"/>
                    <a:pt x="346658" y="383037"/>
                  </a:cubicBezTo>
                  <a:cubicBezTo>
                    <a:pt x="342297" y="393529"/>
                    <a:pt x="336030" y="402862"/>
                    <a:pt x="327855" y="411037"/>
                  </a:cubicBezTo>
                  <a:lnTo>
                    <a:pt x="309460" y="392644"/>
                  </a:lnTo>
                  <a:cubicBezTo>
                    <a:pt x="315183" y="386921"/>
                    <a:pt x="319544" y="380449"/>
                    <a:pt x="322541" y="373227"/>
                  </a:cubicBezTo>
                  <a:cubicBezTo>
                    <a:pt x="325539" y="365869"/>
                    <a:pt x="327038" y="358102"/>
                    <a:pt x="327038" y="349927"/>
                  </a:cubicBezTo>
                  <a:cubicBezTo>
                    <a:pt x="327038" y="340662"/>
                    <a:pt x="324925" y="331670"/>
                    <a:pt x="320701" y="322950"/>
                  </a:cubicBezTo>
                  <a:cubicBezTo>
                    <a:pt x="316478" y="336575"/>
                    <a:pt x="310278" y="349042"/>
                    <a:pt x="302103" y="360351"/>
                  </a:cubicBezTo>
                  <a:cubicBezTo>
                    <a:pt x="294063" y="371660"/>
                    <a:pt x="284595" y="381334"/>
                    <a:pt x="273693" y="389374"/>
                  </a:cubicBezTo>
                  <a:cubicBezTo>
                    <a:pt x="262794" y="397413"/>
                    <a:pt x="250735" y="403679"/>
                    <a:pt x="237518" y="408176"/>
                  </a:cubicBezTo>
                  <a:cubicBezTo>
                    <a:pt x="224438" y="412672"/>
                    <a:pt x="210746" y="414921"/>
                    <a:pt x="196438" y="414921"/>
                  </a:cubicBezTo>
                  <a:cubicBezTo>
                    <a:pt x="182131" y="414921"/>
                    <a:pt x="168371" y="412672"/>
                    <a:pt x="155154" y="408176"/>
                  </a:cubicBezTo>
                  <a:cubicBezTo>
                    <a:pt x="142073" y="403679"/>
                    <a:pt x="130083" y="397413"/>
                    <a:pt x="119183" y="389374"/>
                  </a:cubicBezTo>
                  <a:cubicBezTo>
                    <a:pt x="108283" y="381334"/>
                    <a:pt x="98745" y="371660"/>
                    <a:pt x="90570" y="360351"/>
                  </a:cubicBezTo>
                  <a:cubicBezTo>
                    <a:pt x="82531" y="349042"/>
                    <a:pt x="76399" y="336575"/>
                    <a:pt x="72175" y="322950"/>
                  </a:cubicBezTo>
                  <a:cubicBezTo>
                    <a:pt x="67951" y="331670"/>
                    <a:pt x="65840" y="340662"/>
                    <a:pt x="65840" y="349927"/>
                  </a:cubicBezTo>
                  <a:cubicBezTo>
                    <a:pt x="65840" y="358102"/>
                    <a:pt x="67338" y="365869"/>
                    <a:pt x="70336" y="373227"/>
                  </a:cubicBezTo>
                  <a:cubicBezTo>
                    <a:pt x="73333" y="380449"/>
                    <a:pt x="77694" y="386921"/>
                    <a:pt x="83416" y="392644"/>
                  </a:cubicBezTo>
                  <a:lnTo>
                    <a:pt x="65022" y="411037"/>
                  </a:lnTo>
                  <a:cubicBezTo>
                    <a:pt x="56847" y="402862"/>
                    <a:pt x="50511" y="393529"/>
                    <a:pt x="46015" y="383037"/>
                  </a:cubicBezTo>
                  <a:cubicBezTo>
                    <a:pt x="41655" y="372410"/>
                    <a:pt x="39475" y="361304"/>
                    <a:pt x="39475" y="349723"/>
                  </a:cubicBezTo>
                  <a:cubicBezTo>
                    <a:pt x="39475" y="338142"/>
                    <a:pt x="41655" y="327037"/>
                    <a:pt x="46015" y="316410"/>
                  </a:cubicBezTo>
                  <a:cubicBezTo>
                    <a:pt x="50511" y="305781"/>
                    <a:pt x="56847" y="296380"/>
                    <a:pt x="65022" y="288205"/>
                  </a:cubicBezTo>
                  <a:lnTo>
                    <a:pt x="66248" y="289431"/>
                  </a:lnTo>
                  <a:cubicBezTo>
                    <a:pt x="66112" y="288477"/>
                    <a:pt x="65976" y="287592"/>
                    <a:pt x="65840" y="286774"/>
                  </a:cubicBezTo>
                  <a:cubicBezTo>
                    <a:pt x="65703" y="285957"/>
                    <a:pt x="65635" y="285071"/>
                    <a:pt x="65635" y="284117"/>
                  </a:cubicBezTo>
                  <a:lnTo>
                    <a:pt x="65635" y="231796"/>
                  </a:lnTo>
                  <a:cubicBezTo>
                    <a:pt x="65635" y="227709"/>
                    <a:pt x="65840" y="223621"/>
                    <a:pt x="66248" y="219533"/>
                  </a:cubicBezTo>
                  <a:cubicBezTo>
                    <a:pt x="66793" y="215310"/>
                    <a:pt x="67475" y="211222"/>
                    <a:pt x="68292" y="207271"/>
                  </a:cubicBezTo>
                  <a:cubicBezTo>
                    <a:pt x="64068" y="208497"/>
                    <a:pt x="60185" y="210337"/>
                    <a:pt x="56642" y="212789"/>
                  </a:cubicBezTo>
                  <a:cubicBezTo>
                    <a:pt x="53100" y="215106"/>
                    <a:pt x="50034" y="217966"/>
                    <a:pt x="47445" y="221372"/>
                  </a:cubicBezTo>
                  <a:cubicBezTo>
                    <a:pt x="44993" y="224643"/>
                    <a:pt x="43017" y="228322"/>
                    <a:pt x="41518" y="232410"/>
                  </a:cubicBezTo>
                  <a:cubicBezTo>
                    <a:pt x="40156" y="236361"/>
                    <a:pt x="39475" y="240517"/>
                    <a:pt x="39475" y="244876"/>
                  </a:cubicBezTo>
                  <a:lnTo>
                    <a:pt x="39475" y="284117"/>
                  </a:lnTo>
                  <a:lnTo>
                    <a:pt x="13314" y="284117"/>
                  </a:lnTo>
                  <a:lnTo>
                    <a:pt x="13314" y="244876"/>
                  </a:lnTo>
                  <a:cubicBezTo>
                    <a:pt x="13314" y="236020"/>
                    <a:pt x="14949" y="227709"/>
                    <a:pt x="18219" y="219943"/>
                  </a:cubicBezTo>
                  <a:cubicBezTo>
                    <a:pt x="21625" y="212040"/>
                    <a:pt x="26190" y="205158"/>
                    <a:pt x="31913" y="199299"/>
                  </a:cubicBezTo>
                  <a:cubicBezTo>
                    <a:pt x="37635" y="193441"/>
                    <a:pt x="44380" y="188808"/>
                    <a:pt x="52146" y="185402"/>
                  </a:cubicBezTo>
                  <a:cubicBezTo>
                    <a:pt x="59913" y="181859"/>
                    <a:pt x="68224" y="179952"/>
                    <a:pt x="77080" y="179679"/>
                  </a:cubicBezTo>
                  <a:cubicBezTo>
                    <a:pt x="81304" y="170142"/>
                    <a:pt x="86754" y="160944"/>
                    <a:pt x="93431" y="152087"/>
                  </a:cubicBezTo>
                  <a:cubicBezTo>
                    <a:pt x="85664" y="150726"/>
                    <a:pt x="78443" y="148137"/>
                    <a:pt x="71767" y="144322"/>
                  </a:cubicBezTo>
                  <a:cubicBezTo>
                    <a:pt x="65226" y="140370"/>
                    <a:pt x="59572" y="135533"/>
                    <a:pt x="54803" y="129810"/>
                  </a:cubicBezTo>
                  <a:cubicBezTo>
                    <a:pt x="50034" y="124088"/>
                    <a:pt x="46287" y="117684"/>
                    <a:pt x="43562" y="110599"/>
                  </a:cubicBezTo>
                  <a:cubicBezTo>
                    <a:pt x="40837" y="103377"/>
                    <a:pt x="39475" y="95815"/>
                    <a:pt x="39475" y="87913"/>
                  </a:cubicBezTo>
                  <a:lnTo>
                    <a:pt x="39475" y="48672"/>
                  </a:lnTo>
                  <a:lnTo>
                    <a:pt x="65635" y="48672"/>
                  </a:lnTo>
                  <a:lnTo>
                    <a:pt x="65635" y="87913"/>
                  </a:lnTo>
                  <a:cubicBezTo>
                    <a:pt x="65635" y="93363"/>
                    <a:pt x="66657" y="98472"/>
                    <a:pt x="68701" y="103241"/>
                  </a:cubicBezTo>
                  <a:cubicBezTo>
                    <a:pt x="70745" y="108010"/>
                    <a:pt x="73538" y="112166"/>
                    <a:pt x="77080" y="115708"/>
                  </a:cubicBezTo>
                  <a:cubicBezTo>
                    <a:pt x="80623" y="119251"/>
                    <a:pt x="84779" y="122044"/>
                    <a:pt x="89548" y="124088"/>
                  </a:cubicBezTo>
                  <a:cubicBezTo>
                    <a:pt x="94317" y="126132"/>
                    <a:pt x="99426" y="127154"/>
                    <a:pt x="104876" y="127154"/>
                  </a:cubicBezTo>
                  <a:lnTo>
                    <a:pt x="117956" y="127154"/>
                  </a:lnTo>
                  <a:lnTo>
                    <a:pt x="117956" y="127767"/>
                  </a:lnTo>
                  <a:cubicBezTo>
                    <a:pt x="124360" y="122998"/>
                    <a:pt x="130900" y="118978"/>
                    <a:pt x="137577" y="115708"/>
                  </a:cubicBezTo>
                  <a:cubicBezTo>
                    <a:pt x="135533" y="111348"/>
                    <a:pt x="133898" y="106852"/>
                    <a:pt x="132672" y="102219"/>
                  </a:cubicBezTo>
                  <a:cubicBezTo>
                    <a:pt x="131582" y="97450"/>
                    <a:pt x="131037" y="92681"/>
                    <a:pt x="131037" y="87913"/>
                  </a:cubicBezTo>
                  <a:cubicBezTo>
                    <a:pt x="131037" y="78375"/>
                    <a:pt x="133149" y="69178"/>
                    <a:pt x="137373" y="60321"/>
                  </a:cubicBezTo>
                  <a:lnTo>
                    <a:pt x="108759" y="31708"/>
                  </a:lnTo>
                  <a:lnTo>
                    <a:pt x="127154" y="13314"/>
                  </a:lnTo>
                  <a:lnTo>
                    <a:pt x="153110" y="39270"/>
                  </a:lnTo>
                  <a:cubicBezTo>
                    <a:pt x="159241" y="33956"/>
                    <a:pt x="165918" y="29869"/>
                    <a:pt x="173140" y="27007"/>
                  </a:cubicBezTo>
                  <a:cubicBezTo>
                    <a:pt x="180496" y="24010"/>
                    <a:pt x="188263" y="22511"/>
                    <a:pt x="196438" y="22511"/>
                  </a:cubicBezTo>
                  <a:cubicBezTo>
                    <a:pt x="204614" y="22511"/>
                    <a:pt x="212311" y="24010"/>
                    <a:pt x="219533" y="27007"/>
                  </a:cubicBezTo>
                  <a:cubicBezTo>
                    <a:pt x="226891" y="29869"/>
                    <a:pt x="233636" y="33956"/>
                    <a:pt x="239767" y="39270"/>
                  </a:cubicBezTo>
                  <a:lnTo>
                    <a:pt x="265724" y="13314"/>
                  </a:lnTo>
                  <a:lnTo>
                    <a:pt x="284117" y="31708"/>
                  </a:lnTo>
                  <a:lnTo>
                    <a:pt x="255504" y="60321"/>
                  </a:lnTo>
                  <a:cubicBezTo>
                    <a:pt x="259728" y="69178"/>
                    <a:pt x="261840" y="78375"/>
                    <a:pt x="261840" y="87913"/>
                  </a:cubicBezTo>
                  <a:cubicBezTo>
                    <a:pt x="261840" y="92681"/>
                    <a:pt x="261227" y="97450"/>
                    <a:pt x="260001" y="102219"/>
                  </a:cubicBezTo>
                  <a:cubicBezTo>
                    <a:pt x="258910" y="106852"/>
                    <a:pt x="257343" y="111348"/>
                    <a:pt x="255300" y="115708"/>
                  </a:cubicBezTo>
                  <a:cubicBezTo>
                    <a:pt x="258842" y="117480"/>
                    <a:pt x="262180" y="119387"/>
                    <a:pt x="265314" y="121431"/>
                  </a:cubicBezTo>
                  <a:cubicBezTo>
                    <a:pt x="268584" y="123338"/>
                    <a:pt x="271786" y="125450"/>
                    <a:pt x="274920" y="127767"/>
                  </a:cubicBezTo>
                  <a:lnTo>
                    <a:pt x="274920" y="127154"/>
                  </a:lnTo>
                  <a:lnTo>
                    <a:pt x="288001" y="127154"/>
                  </a:lnTo>
                  <a:cubicBezTo>
                    <a:pt x="293451" y="127154"/>
                    <a:pt x="298560" y="126132"/>
                    <a:pt x="303329" y="124088"/>
                  </a:cubicBezTo>
                  <a:cubicBezTo>
                    <a:pt x="308099" y="122044"/>
                    <a:pt x="312254" y="119251"/>
                    <a:pt x="315796" y="115708"/>
                  </a:cubicBezTo>
                  <a:cubicBezTo>
                    <a:pt x="319338" y="112166"/>
                    <a:pt x="322132" y="108010"/>
                    <a:pt x="324176" y="103241"/>
                  </a:cubicBezTo>
                  <a:cubicBezTo>
                    <a:pt x="326220" y="98472"/>
                    <a:pt x="327242" y="93363"/>
                    <a:pt x="327242" y="87913"/>
                  </a:cubicBezTo>
                  <a:lnTo>
                    <a:pt x="327242" y="48672"/>
                  </a:lnTo>
                  <a:lnTo>
                    <a:pt x="353402" y="48672"/>
                  </a:lnTo>
                  <a:lnTo>
                    <a:pt x="353402" y="87913"/>
                  </a:lnTo>
                  <a:cubicBezTo>
                    <a:pt x="353402" y="95815"/>
                    <a:pt x="352039" y="103377"/>
                    <a:pt x="349315" y="110599"/>
                  </a:cubicBezTo>
                  <a:cubicBezTo>
                    <a:pt x="346590" y="117684"/>
                    <a:pt x="342843" y="124088"/>
                    <a:pt x="338073" y="129810"/>
                  </a:cubicBezTo>
                  <a:cubicBezTo>
                    <a:pt x="333304" y="135533"/>
                    <a:pt x="327582" y="140370"/>
                    <a:pt x="320906" y="144322"/>
                  </a:cubicBezTo>
                  <a:cubicBezTo>
                    <a:pt x="314365" y="148137"/>
                    <a:pt x="307213" y="150726"/>
                    <a:pt x="299446" y="152087"/>
                  </a:cubicBezTo>
                  <a:cubicBezTo>
                    <a:pt x="306122" y="160944"/>
                    <a:pt x="311573" y="170142"/>
                    <a:pt x="315796" y="179679"/>
                  </a:cubicBezTo>
                  <a:close/>
                  <a:moveTo>
                    <a:pt x="196438" y="48672"/>
                  </a:moveTo>
                  <a:cubicBezTo>
                    <a:pt x="190988" y="48672"/>
                    <a:pt x="185879" y="49693"/>
                    <a:pt x="181110" y="51737"/>
                  </a:cubicBezTo>
                  <a:cubicBezTo>
                    <a:pt x="176340" y="53781"/>
                    <a:pt x="172185" y="56574"/>
                    <a:pt x="168643" y="60117"/>
                  </a:cubicBezTo>
                  <a:cubicBezTo>
                    <a:pt x="165101" y="63659"/>
                    <a:pt x="162307" y="67815"/>
                    <a:pt x="160263" y="72584"/>
                  </a:cubicBezTo>
                  <a:cubicBezTo>
                    <a:pt x="158219" y="77353"/>
                    <a:pt x="157197" y="82462"/>
                    <a:pt x="157197" y="87913"/>
                  </a:cubicBezTo>
                  <a:cubicBezTo>
                    <a:pt x="157197" y="94725"/>
                    <a:pt x="158832" y="100857"/>
                    <a:pt x="162103" y="106307"/>
                  </a:cubicBezTo>
                  <a:cubicBezTo>
                    <a:pt x="167825" y="104808"/>
                    <a:pt x="173480" y="103650"/>
                    <a:pt x="179066" y="102832"/>
                  </a:cubicBezTo>
                  <a:cubicBezTo>
                    <a:pt x="184789" y="101879"/>
                    <a:pt x="190580" y="101402"/>
                    <a:pt x="196438" y="101402"/>
                  </a:cubicBezTo>
                  <a:cubicBezTo>
                    <a:pt x="202297" y="101402"/>
                    <a:pt x="208020" y="101879"/>
                    <a:pt x="213606" y="102832"/>
                  </a:cubicBezTo>
                  <a:cubicBezTo>
                    <a:pt x="219329" y="103650"/>
                    <a:pt x="225052" y="104808"/>
                    <a:pt x="230774" y="106307"/>
                  </a:cubicBezTo>
                  <a:cubicBezTo>
                    <a:pt x="234044" y="100857"/>
                    <a:pt x="235679" y="94725"/>
                    <a:pt x="235679" y="87913"/>
                  </a:cubicBezTo>
                  <a:cubicBezTo>
                    <a:pt x="235679" y="82462"/>
                    <a:pt x="234658" y="77353"/>
                    <a:pt x="232613" y="72584"/>
                  </a:cubicBezTo>
                  <a:cubicBezTo>
                    <a:pt x="230570" y="67815"/>
                    <a:pt x="227776" y="63659"/>
                    <a:pt x="224234" y="60117"/>
                  </a:cubicBezTo>
                  <a:cubicBezTo>
                    <a:pt x="220692" y="56574"/>
                    <a:pt x="216536" y="53781"/>
                    <a:pt x="211767" y="51737"/>
                  </a:cubicBezTo>
                  <a:cubicBezTo>
                    <a:pt x="206998" y="49693"/>
                    <a:pt x="201889" y="48672"/>
                    <a:pt x="196438" y="48672"/>
                  </a:cubicBezTo>
                  <a:close/>
                  <a:moveTo>
                    <a:pt x="301081" y="231796"/>
                  </a:moveTo>
                  <a:cubicBezTo>
                    <a:pt x="301081" y="217626"/>
                    <a:pt x="298288" y="204205"/>
                    <a:pt x="292702" y="191534"/>
                  </a:cubicBezTo>
                  <a:cubicBezTo>
                    <a:pt x="287115" y="178861"/>
                    <a:pt x="279553" y="167758"/>
                    <a:pt x="270015" y="158219"/>
                  </a:cubicBezTo>
                  <a:cubicBezTo>
                    <a:pt x="260613" y="148681"/>
                    <a:pt x="249577" y="141119"/>
                    <a:pt x="236906" y="135533"/>
                  </a:cubicBezTo>
                  <a:cubicBezTo>
                    <a:pt x="224234" y="129947"/>
                    <a:pt x="210746" y="127154"/>
                    <a:pt x="196438" y="127154"/>
                  </a:cubicBezTo>
                  <a:cubicBezTo>
                    <a:pt x="182131" y="127154"/>
                    <a:pt x="168643" y="129947"/>
                    <a:pt x="155971" y="135533"/>
                  </a:cubicBezTo>
                  <a:cubicBezTo>
                    <a:pt x="143300" y="141119"/>
                    <a:pt x="132195" y="148681"/>
                    <a:pt x="122657" y="158219"/>
                  </a:cubicBezTo>
                  <a:cubicBezTo>
                    <a:pt x="113256" y="167758"/>
                    <a:pt x="105762" y="178861"/>
                    <a:pt x="100175" y="191534"/>
                  </a:cubicBezTo>
                  <a:cubicBezTo>
                    <a:pt x="94589" y="204205"/>
                    <a:pt x="91796" y="217626"/>
                    <a:pt x="91796" y="231796"/>
                  </a:cubicBezTo>
                  <a:lnTo>
                    <a:pt x="91796" y="284117"/>
                  </a:lnTo>
                  <a:cubicBezTo>
                    <a:pt x="91796" y="298561"/>
                    <a:pt x="94521" y="312117"/>
                    <a:pt x="99971" y="324789"/>
                  </a:cubicBezTo>
                  <a:cubicBezTo>
                    <a:pt x="105557" y="337460"/>
                    <a:pt x="113051" y="348566"/>
                    <a:pt x="122453" y="358102"/>
                  </a:cubicBezTo>
                  <a:cubicBezTo>
                    <a:pt x="131991" y="367505"/>
                    <a:pt x="143095" y="374998"/>
                    <a:pt x="155766" y="380585"/>
                  </a:cubicBezTo>
                  <a:cubicBezTo>
                    <a:pt x="168439" y="386035"/>
                    <a:pt x="181995" y="388760"/>
                    <a:pt x="196438" y="388760"/>
                  </a:cubicBezTo>
                  <a:cubicBezTo>
                    <a:pt x="210882" y="388760"/>
                    <a:pt x="224438" y="386035"/>
                    <a:pt x="237110" y="380585"/>
                  </a:cubicBezTo>
                  <a:cubicBezTo>
                    <a:pt x="249781" y="374998"/>
                    <a:pt x="260818" y="367505"/>
                    <a:pt x="270219" y="358102"/>
                  </a:cubicBezTo>
                  <a:cubicBezTo>
                    <a:pt x="279757" y="348566"/>
                    <a:pt x="287251" y="337460"/>
                    <a:pt x="292702" y="324789"/>
                  </a:cubicBezTo>
                  <a:cubicBezTo>
                    <a:pt x="298288" y="312117"/>
                    <a:pt x="301081" y="298561"/>
                    <a:pt x="301081" y="284117"/>
                  </a:cubicBezTo>
                  <a:lnTo>
                    <a:pt x="301081" y="231796"/>
                  </a:lnTo>
                  <a:close/>
                </a:path>
              </a:pathLst>
            </a:custGeom>
            <a:solidFill>
              <a:schemeClr val="tx2"/>
            </a:solidFill>
            <a:ln w="129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24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691C69D-54C0-4224-A17E-2FE0421A8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75200" y="4712675"/>
            <a:ext cx="364649" cy="311832"/>
            <a:chOff x="9171621" y="3922983"/>
            <a:chExt cx="702004" cy="600324"/>
          </a:xfrm>
        </p:grpSpPr>
        <p:sp>
          <p:nvSpPr>
            <p:cNvPr id="76" name="Freeform 1">
              <a:extLst>
                <a:ext uri="{FF2B5EF4-FFF2-40B4-BE49-F238E27FC236}">
                  <a16:creationId xmlns:a16="http://schemas.microsoft.com/office/drawing/2014/main" id="{ADFBAEBF-5CB5-439B-BC74-4D023098B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0672" y="3922983"/>
              <a:ext cx="244188" cy="600324"/>
            </a:xfrm>
            <a:custGeom>
              <a:avLst/>
              <a:gdLst>
                <a:gd name="T0" fmla="*/ 3215 w 3770"/>
                <a:gd name="T1" fmla="*/ 2209 h 9873"/>
                <a:gd name="T2" fmla="*/ 3067 w 3770"/>
                <a:gd name="T3" fmla="*/ 2615 h 9873"/>
                <a:gd name="T4" fmla="*/ 2794 w 3770"/>
                <a:gd name="T5" fmla="*/ 2942 h 9873"/>
                <a:gd name="T6" fmla="*/ 2427 w 3770"/>
                <a:gd name="T7" fmla="*/ 3146 h 9873"/>
                <a:gd name="T8" fmla="*/ 2381 w 3770"/>
                <a:gd name="T9" fmla="*/ 8881 h 9873"/>
                <a:gd name="T10" fmla="*/ 2248 w 3770"/>
                <a:gd name="T11" fmla="*/ 9123 h 9873"/>
                <a:gd name="T12" fmla="*/ 2029 w 3770"/>
                <a:gd name="T13" fmla="*/ 9295 h 9873"/>
                <a:gd name="T14" fmla="*/ 1819 w 3770"/>
                <a:gd name="T15" fmla="*/ 9349 h 9873"/>
                <a:gd name="T16" fmla="*/ 1592 w 3770"/>
                <a:gd name="T17" fmla="*/ 9279 h 9873"/>
                <a:gd name="T18" fmla="*/ 1405 w 3770"/>
                <a:gd name="T19" fmla="*/ 9123 h 9873"/>
                <a:gd name="T20" fmla="*/ 1296 w 3770"/>
                <a:gd name="T21" fmla="*/ 8827 h 9873"/>
                <a:gd name="T22" fmla="*/ 1155 w 3770"/>
                <a:gd name="T23" fmla="*/ 3060 h 9873"/>
                <a:gd name="T24" fmla="*/ 819 w 3770"/>
                <a:gd name="T25" fmla="*/ 2747 h 9873"/>
                <a:gd name="T26" fmla="*/ 601 w 3770"/>
                <a:gd name="T27" fmla="*/ 2357 h 9873"/>
                <a:gd name="T28" fmla="*/ 531 w 3770"/>
                <a:gd name="T29" fmla="*/ 1920 h 9873"/>
                <a:gd name="T30" fmla="*/ 648 w 3770"/>
                <a:gd name="T31" fmla="*/ 1405 h 9873"/>
                <a:gd name="T32" fmla="*/ 913 w 3770"/>
                <a:gd name="T33" fmla="*/ 960 h 9873"/>
                <a:gd name="T34" fmla="*/ 1085 w 3770"/>
                <a:gd name="T35" fmla="*/ 882 h 9873"/>
                <a:gd name="T36" fmla="*/ 1109 w 3770"/>
                <a:gd name="T37" fmla="*/ 1623 h 9873"/>
                <a:gd name="T38" fmla="*/ 1233 w 3770"/>
                <a:gd name="T39" fmla="*/ 1998 h 9873"/>
                <a:gd name="T40" fmla="*/ 1507 w 3770"/>
                <a:gd name="T41" fmla="*/ 2248 h 9873"/>
                <a:gd name="T42" fmla="*/ 1905 w 3770"/>
                <a:gd name="T43" fmla="*/ 2341 h 9873"/>
                <a:gd name="T44" fmla="*/ 2185 w 3770"/>
                <a:gd name="T45" fmla="*/ 2272 h 9873"/>
                <a:gd name="T46" fmla="*/ 2497 w 3770"/>
                <a:gd name="T47" fmla="*/ 2029 h 9873"/>
                <a:gd name="T48" fmla="*/ 2693 w 3770"/>
                <a:gd name="T49" fmla="*/ 1678 h 9873"/>
                <a:gd name="T50" fmla="*/ 2724 w 3770"/>
                <a:gd name="T51" fmla="*/ 859 h 9873"/>
                <a:gd name="T52" fmla="*/ 2997 w 3770"/>
                <a:gd name="T53" fmla="*/ 1116 h 9873"/>
                <a:gd name="T54" fmla="*/ 3169 w 3770"/>
                <a:gd name="T55" fmla="*/ 1452 h 9873"/>
                <a:gd name="T56" fmla="*/ 2162 w 3770"/>
                <a:gd name="T57" fmla="*/ 0 h 9873"/>
                <a:gd name="T58" fmla="*/ 2131 w 3770"/>
                <a:gd name="T59" fmla="*/ 1655 h 9873"/>
                <a:gd name="T60" fmla="*/ 1928 w 3770"/>
                <a:gd name="T61" fmla="*/ 1811 h 9873"/>
                <a:gd name="T62" fmla="*/ 1748 w 3770"/>
                <a:gd name="T63" fmla="*/ 1764 h 9873"/>
                <a:gd name="T64" fmla="*/ 1623 w 3770"/>
                <a:gd name="T65" fmla="*/ 1576 h 9873"/>
                <a:gd name="T66" fmla="*/ 1256 w 3770"/>
                <a:gd name="T67" fmla="*/ 149 h 9873"/>
                <a:gd name="T68" fmla="*/ 773 w 3770"/>
                <a:gd name="T69" fmla="*/ 382 h 9873"/>
                <a:gd name="T70" fmla="*/ 476 w 3770"/>
                <a:gd name="T71" fmla="*/ 648 h 9873"/>
                <a:gd name="T72" fmla="*/ 219 w 3770"/>
                <a:gd name="T73" fmla="*/ 1015 h 9873"/>
                <a:gd name="T74" fmla="*/ 0 w 3770"/>
                <a:gd name="T75" fmla="*/ 1967 h 9873"/>
                <a:gd name="T76" fmla="*/ 55 w 3770"/>
                <a:gd name="T77" fmla="*/ 2396 h 9873"/>
                <a:gd name="T78" fmla="*/ 258 w 3770"/>
                <a:gd name="T79" fmla="*/ 2888 h 9873"/>
                <a:gd name="T80" fmla="*/ 617 w 3770"/>
                <a:gd name="T81" fmla="*/ 3309 h 9873"/>
                <a:gd name="T82" fmla="*/ 773 w 3770"/>
                <a:gd name="T83" fmla="*/ 8780 h 9873"/>
                <a:gd name="T84" fmla="*/ 882 w 3770"/>
                <a:gd name="T85" fmla="*/ 9295 h 9873"/>
                <a:gd name="T86" fmla="*/ 1148 w 3770"/>
                <a:gd name="T87" fmla="*/ 9623 h 9873"/>
                <a:gd name="T88" fmla="*/ 1647 w 3770"/>
                <a:gd name="T89" fmla="*/ 9856 h 9873"/>
                <a:gd name="T90" fmla="*/ 2068 w 3770"/>
                <a:gd name="T91" fmla="*/ 9841 h 9873"/>
                <a:gd name="T92" fmla="*/ 2505 w 3770"/>
                <a:gd name="T93" fmla="*/ 9599 h 9873"/>
                <a:gd name="T94" fmla="*/ 2771 w 3770"/>
                <a:gd name="T95" fmla="*/ 9295 h 9873"/>
                <a:gd name="T96" fmla="*/ 2919 w 3770"/>
                <a:gd name="T97" fmla="*/ 8819 h 9873"/>
                <a:gd name="T98" fmla="*/ 3192 w 3770"/>
                <a:gd name="T99" fmla="*/ 3239 h 9873"/>
                <a:gd name="T100" fmla="*/ 3544 w 3770"/>
                <a:gd name="T101" fmla="*/ 2770 h 9873"/>
                <a:gd name="T102" fmla="*/ 3769 w 3770"/>
                <a:gd name="T103" fmla="*/ 1897 h 9873"/>
                <a:gd name="T104" fmla="*/ 3676 w 3770"/>
                <a:gd name="T105" fmla="*/ 1343 h 9873"/>
                <a:gd name="T106" fmla="*/ 3332 w 3770"/>
                <a:gd name="T107" fmla="*/ 726 h 9873"/>
                <a:gd name="T108" fmla="*/ 2763 w 3770"/>
                <a:gd name="T109" fmla="*/ 266 h 9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70" h="9873">
                  <a:moveTo>
                    <a:pt x="3246" y="1951"/>
                  </a:moveTo>
                  <a:lnTo>
                    <a:pt x="3246" y="1951"/>
                  </a:lnTo>
                  <a:lnTo>
                    <a:pt x="3239" y="2037"/>
                  </a:lnTo>
                  <a:lnTo>
                    <a:pt x="3231" y="2123"/>
                  </a:lnTo>
                  <a:lnTo>
                    <a:pt x="3215" y="2209"/>
                  </a:lnTo>
                  <a:lnTo>
                    <a:pt x="3200" y="2295"/>
                  </a:lnTo>
                  <a:lnTo>
                    <a:pt x="3177" y="2380"/>
                  </a:lnTo>
                  <a:lnTo>
                    <a:pt x="3146" y="2458"/>
                  </a:lnTo>
                  <a:lnTo>
                    <a:pt x="3107" y="2537"/>
                  </a:lnTo>
                  <a:lnTo>
                    <a:pt x="3067" y="2615"/>
                  </a:lnTo>
                  <a:lnTo>
                    <a:pt x="3020" y="2685"/>
                  </a:lnTo>
                  <a:lnTo>
                    <a:pt x="2974" y="2755"/>
                  </a:lnTo>
                  <a:lnTo>
                    <a:pt x="2919" y="2817"/>
                  </a:lnTo>
                  <a:lnTo>
                    <a:pt x="2856" y="2880"/>
                  </a:lnTo>
                  <a:lnTo>
                    <a:pt x="2794" y="2942"/>
                  </a:lnTo>
                  <a:lnTo>
                    <a:pt x="2724" y="2997"/>
                  </a:lnTo>
                  <a:lnTo>
                    <a:pt x="2646" y="3052"/>
                  </a:lnTo>
                  <a:lnTo>
                    <a:pt x="2568" y="3099"/>
                  </a:lnTo>
                  <a:lnTo>
                    <a:pt x="2568" y="3099"/>
                  </a:lnTo>
                  <a:lnTo>
                    <a:pt x="2427" y="3146"/>
                  </a:lnTo>
                  <a:lnTo>
                    <a:pt x="2427" y="3146"/>
                  </a:lnTo>
                  <a:lnTo>
                    <a:pt x="2396" y="8772"/>
                  </a:lnTo>
                  <a:lnTo>
                    <a:pt x="2396" y="8772"/>
                  </a:lnTo>
                  <a:lnTo>
                    <a:pt x="2388" y="8827"/>
                  </a:lnTo>
                  <a:lnTo>
                    <a:pt x="2381" y="8881"/>
                  </a:lnTo>
                  <a:lnTo>
                    <a:pt x="2365" y="8928"/>
                  </a:lnTo>
                  <a:lnTo>
                    <a:pt x="2342" y="8982"/>
                  </a:lnTo>
                  <a:lnTo>
                    <a:pt x="2318" y="9029"/>
                  </a:lnTo>
                  <a:lnTo>
                    <a:pt x="2287" y="9076"/>
                  </a:lnTo>
                  <a:lnTo>
                    <a:pt x="2248" y="9123"/>
                  </a:lnTo>
                  <a:lnTo>
                    <a:pt x="2217" y="9162"/>
                  </a:lnTo>
                  <a:lnTo>
                    <a:pt x="2170" y="9201"/>
                  </a:lnTo>
                  <a:lnTo>
                    <a:pt x="2123" y="9240"/>
                  </a:lnTo>
                  <a:lnTo>
                    <a:pt x="2076" y="9272"/>
                  </a:lnTo>
                  <a:lnTo>
                    <a:pt x="2029" y="9295"/>
                  </a:lnTo>
                  <a:lnTo>
                    <a:pt x="1975" y="9319"/>
                  </a:lnTo>
                  <a:lnTo>
                    <a:pt x="1928" y="9334"/>
                  </a:lnTo>
                  <a:lnTo>
                    <a:pt x="1873" y="9341"/>
                  </a:lnTo>
                  <a:lnTo>
                    <a:pt x="1819" y="9349"/>
                  </a:lnTo>
                  <a:lnTo>
                    <a:pt x="1819" y="9349"/>
                  </a:lnTo>
                  <a:lnTo>
                    <a:pt x="1780" y="9341"/>
                  </a:lnTo>
                  <a:lnTo>
                    <a:pt x="1740" y="9334"/>
                  </a:lnTo>
                  <a:lnTo>
                    <a:pt x="1694" y="9326"/>
                  </a:lnTo>
                  <a:lnTo>
                    <a:pt x="1647" y="9303"/>
                  </a:lnTo>
                  <a:lnTo>
                    <a:pt x="1592" y="9279"/>
                  </a:lnTo>
                  <a:lnTo>
                    <a:pt x="1546" y="9248"/>
                  </a:lnTo>
                  <a:lnTo>
                    <a:pt x="1491" y="9209"/>
                  </a:lnTo>
                  <a:lnTo>
                    <a:pt x="1436" y="9162"/>
                  </a:lnTo>
                  <a:lnTo>
                    <a:pt x="1436" y="9162"/>
                  </a:lnTo>
                  <a:lnTo>
                    <a:pt x="1405" y="9123"/>
                  </a:lnTo>
                  <a:lnTo>
                    <a:pt x="1374" y="9076"/>
                  </a:lnTo>
                  <a:lnTo>
                    <a:pt x="1335" y="8990"/>
                  </a:lnTo>
                  <a:lnTo>
                    <a:pt x="1303" y="8905"/>
                  </a:lnTo>
                  <a:lnTo>
                    <a:pt x="1296" y="8827"/>
                  </a:lnTo>
                  <a:lnTo>
                    <a:pt x="1296" y="8827"/>
                  </a:lnTo>
                  <a:lnTo>
                    <a:pt x="1327" y="3200"/>
                  </a:lnTo>
                  <a:lnTo>
                    <a:pt x="1327" y="3200"/>
                  </a:lnTo>
                  <a:lnTo>
                    <a:pt x="1233" y="3107"/>
                  </a:lnTo>
                  <a:lnTo>
                    <a:pt x="1233" y="3107"/>
                  </a:lnTo>
                  <a:lnTo>
                    <a:pt x="1155" y="3060"/>
                  </a:lnTo>
                  <a:lnTo>
                    <a:pt x="1085" y="3005"/>
                  </a:lnTo>
                  <a:lnTo>
                    <a:pt x="1015" y="2950"/>
                  </a:lnTo>
                  <a:lnTo>
                    <a:pt x="944" y="2888"/>
                  </a:lnTo>
                  <a:lnTo>
                    <a:pt x="882" y="2817"/>
                  </a:lnTo>
                  <a:lnTo>
                    <a:pt x="819" y="2747"/>
                  </a:lnTo>
                  <a:lnTo>
                    <a:pt x="773" y="2677"/>
                  </a:lnTo>
                  <a:lnTo>
                    <a:pt x="719" y="2599"/>
                  </a:lnTo>
                  <a:lnTo>
                    <a:pt x="680" y="2521"/>
                  </a:lnTo>
                  <a:lnTo>
                    <a:pt x="640" y="2443"/>
                  </a:lnTo>
                  <a:lnTo>
                    <a:pt x="601" y="2357"/>
                  </a:lnTo>
                  <a:lnTo>
                    <a:pt x="578" y="2272"/>
                  </a:lnTo>
                  <a:lnTo>
                    <a:pt x="554" y="2186"/>
                  </a:lnTo>
                  <a:lnTo>
                    <a:pt x="539" y="2092"/>
                  </a:lnTo>
                  <a:lnTo>
                    <a:pt x="531" y="2006"/>
                  </a:lnTo>
                  <a:lnTo>
                    <a:pt x="531" y="1920"/>
                  </a:lnTo>
                  <a:lnTo>
                    <a:pt x="531" y="1920"/>
                  </a:lnTo>
                  <a:lnTo>
                    <a:pt x="547" y="1788"/>
                  </a:lnTo>
                  <a:lnTo>
                    <a:pt x="578" y="1662"/>
                  </a:lnTo>
                  <a:lnTo>
                    <a:pt x="609" y="1530"/>
                  </a:lnTo>
                  <a:lnTo>
                    <a:pt x="648" y="1405"/>
                  </a:lnTo>
                  <a:lnTo>
                    <a:pt x="703" y="1280"/>
                  </a:lnTo>
                  <a:lnTo>
                    <a:pt x="757" y="1163"/>
                  </a:lnTo>
                  <a:lnTo>
                    <a:pt x="827" y="1054"/>
                  </a:lnTo>
                  <a:lnTo>
                    <a:pt x="913" y="960"/>
                  </a:lnTo>
                  <a:lnTo>
                    <a:pt x="913" y="960"/>
                  </a:lnTo>
                  <a:lnTo>
                    <a:pt x="937" y="945"/>
                  </a:lnTo>
                  <a:lnTo>
                    <a:pt x="960" y="929"/>
                  </a:lnTo>
                  <a:lnTo>
                    <a:pt x="1007" y="913"/>
                  </a:lnTo>
                  <a:lnTo>
                    <a:pt x="1062" y="890"/>
                  </a:lnTo>
                  <a:lnTo>
                    <a:pt x="1085" y="882"/>
                  </a:lnTo>
                  <a:lnTo>
                    <a:pt x="1109" y="867"/>
                  </a:lnTo>
                  <a:lnTo>
                    <a:pt x="1109" y="867"/>
                  </a:lnTo>
                  <a:lnTo>
                    <a:pt x="1101" y="1530"/>
                  </a:lnTo>
                  <a:lnTo>
                    <a:pt x="1101" y="1530"/>
                  </a:lnTo>
                  <a:lnTo>
                    <a:pt x="1109" y="1623"/>
                  </a:lnTo>
                  <a:lnTo>
                    <a:pt x="1117" y="1702"/>
                  </a:lnTo>
                  <a:lnTo>
                    <a:pt x="1132" y="1788"/>
                  </a:lnTo>
                  <a:lnTo>
                    <a:pt x="1163" y="1858"/>
                  </a:lnTo>
                  <a:lnTo>
                    <a:pt x="1194" y="1928"/>
                  </a:lnTo>
                  <a:lnTo>
                    <a:pt x="1233" y="1998"/>
                  </a:lnTo>
                  <a:lnTo>
                    <a:pt x="1272" y="2060"/>
                  </a:lnTo>
                  <a:lnTo>
                    <a:pt x="1327" y="2115"/>
                  </a:lnTo>
                  <a:lnTo>
                    <a:pt x="1382" y="2162"/>
                  </a:lnTo>
                  <a:lnTo>
                    <a:pt x="1444" y="2209"/>
                  </a:lnTo>
                  <a:lnTo>
                    <a:pt x="1507" y="2248"/>
                  </a:lnTo>
                  <a:lnTo>
                    <a:pt x="1577" y="2279"/>
                  </a:lnTo>
                  <a:lnTo>
                    <a:pt x="1654" y="2303"/>
                  </a:lnTo>
                  <a:lnTo>
                    <a:pt x="1733" y="2326"/>
                  </a:lnTo>
                  <a:lnTo>
                    <a:pt x="1819" y="2334"/>
                  </a:lnTo>
                  <a:lnTo>
                    <a:pt x="1905" y="2341"/>
                  </a:lnTo>
                  <a:lnTo>
                    <a:pt x="1905" y="2341"/>
                  </a:lnTo>
                  <a:lnTo>
                    <a:pt x="1982" y="2334"/>
                  </a:lnTo>
                  <a:lnTo>
                    <a:pt x="2052" y="2319"/>
                  </a:lnTo>
                  <a:lnTo>
                    <a:pt x="2123" y="2303"/>
                  </a:lnTo>
                  <a:lnTo>
                    <a:pt x="2185" y="2272"/>
                  </a:lnTo>
                  <a:lnTo>
                    <a:pt x="2256" y="2232"/>
                  </a:lnTo>
                  <a:lnTo>
                    <a:pt x="2318" y="2193"/>
                  </a:lnTo>
                  <a:lnTo>
                    <a:pt x="2381" y="2146"/>
                  </a:lnTo>
                  <a:lnTo>
                    <a:pt x="2443" y="2092"/>
                  </a:lnTo>
                  <a:lnTo>
                    <a:pt x="2497" y="2029"/>
                  </a:lnTo>
                  <a:lnTo>
                    <a:pt x="2544" y="1967"/>
                  </a:lnTo>
                  <a:lnTo>
                    <a:pt x="2591" y="1905"/>
                  </a:lnTo>
                  <a:lnTo>
                    <a:pt x="2630" y="1835"/>
                  </a:lnTo>
                  <a:lnTo>
                    <a:pt x="2662" y="1756"/>
                  </a:lnTo>
                  <a:lnTo>
                    <a:pt x="2693" y="1678"/>
                  </a:lnTo>
                  <a:lnTo>
                    <a:pt x="2709" y="1600"/>
                  </a:lnTo>
                  <a:lnTo>
                    <a:pt x="2724" y="1522"/>
                  </a:lnTo>
                  <a:lnTo>
                    <a:pt x="2724" y="1522"/>
                  </a:lnTo>
                  <a:lnTo>
                    <a:pt x="2724" y="859"/>
                  </a:lnTo>
                  <a:lnTo>
                    <a:pt x="2724" y="859"/>
                  </a:lnTo>
                  <a:lnTo>
                    <a:pt x="2787" y="898"/>
                  </a:lnTo>
                  <a:lnTo>
                    <a:pt x="2848" y="953"/>
                  </a:lnTo>
                  <a:lnTo>
                    <a:pt x="2895" y="999"/>
                  </a:lnTo>
                  <a:lnTo>
                    <a:pt x="2950" y="1062"/>
                  </a:lnTo>
                  <a:lnTo>
                    <a:pt x="2997" y="1116"/>
                  </a:lnTo>
                  <a:lnTo>
                    <a:pt x="3036" y="1178"/>
                  </a:lnTo>
                  <a:lnTo>
                    <a:pt x="3075" y="1241"/>
                  </a:lnTo>
                  <a:lnTo>
                    <a:pt x="3114" y="1311"/>
                  </a:lnTo>
                  <a:lnTo>
                    <a:pt x="3146" y="1382"/>
                  </a:lnTo>
                  <a:lnTo>
                    <a:pt x="3169" y="1452"/>
                  </a:lnTo>
                  <a:lnTo>
                    <a:pt x="3192" y="1530"/>
                  </a:lnTo>
                  <a:lnTo>
                    <a:pt x="3215" y="1608"/>
                  </a:lnTo>
                  <a:lnTo>
                    <a:pt x="3239" y="1772"/>
                  </a:lnTo>
                  <a:lnTo>
                    <a:pt x="3246" y="1951"/>
                  </a:lnTo>
                  <a:close/>
                  <a:moveTo>
                    <a:pt x="2162" y="0"/>
                  </a:moveTo>
                  <a:lnTo>
                    <a:pt x="2162" y="0"/>
                  </a:lnTo>
                  <a:lnTo>
                    <a:pt x="2154" y="1530"/>
                  </a:lnTo>
                  <a:lnTo>
                    <a:pt x="2154" y="1530"/>
                  </a:lnTo>
                  <a:lnTo>
                    <a:pt x="2146" y="1592"/>
                  </a:lnTo>
                  <a:lnTo>
                    <a:pt x="2131" y="1655"/>
                  </a:lnTo>
                  <a:lnTo>
                    <a:pt x="2107" y="1702"/>
                  </a:lnTo>
                  <a:lnTo>
                    <a:pt x="2076" y="1741"/>
                  </a:lnTo>
                  <a:lnTo>
                    <a:pt x="2037" y="1772"/>
                  </a:lnTo>
                  <a:lnTo>
                    <a:pt x="1990" y="1795"/>
                  </a:lnTo>
                  <a:lnTo>
                    <a:pt x="1928" y="1811"/>
                  </a:lnTo>
                  <a:lnTo>
                    <a:pt x="1866" y="1811"/>
                  </a:lnTo>
                  <a:lnTo>
                    <a:pt x="1866" y="1811"/>
                  </a:lnTo>
                  <a:lnTo>
                    <a:pt x="1827" y="1811"/>
                  </a:lnTo>
                  <a:lnTo>
                    <a:pt x="1787" y="1788"/>
                  </a:lnTo>
                  <a:lnTo>
                    <a:pt x="1748" y="1764"/>
                  </a:lnTo>
                  <a:lnTo>
                    <a:pt x="1709" y="1733"/>
                  </a:lnTo>
                  <a:lnTo>
                    <a:pt x="1678" y="1694"/>
                  </a:lnTo>
                  <a:lnTo>
                    <a:pt x="1647" y="1655"/>
                  </a:lnTo>
                  <a:lnTo>
                    <a:pt x="1631" y="1615"/>
                  </a:lnTo>
                  <a:lnTo>
                    <a:pt x="1623" y="1576"/>
                  </a:lnTo>
                  <a:lnTo>
                    <a:pt x="1623" y="1576"/>
                  </a:lnTo>
                  <a:lnTo>
                    <a:pt x="1639" y="55"/>
                  </a:lnTo>
                  <a:lnTo>
                    <a:pt x="1639" y="55"/>
                  </a:lnTo>
                  <a:lnTo>
                    <a:pt x="1256" y="149"/>
                  </a:lnTo>
                  <a:lnTo>
                    <a:pt x="1256" y="149"/>
                  </a:lnTo>
                  <a:lnTo>
                    <a:pt x="1148" y="188"/>
                  </a:lnTo>
                  <a:lnTo>
                    <a:pt x="1046" y="227"/>
                  </a:lnTo>
                  <a:lnTo>
                    <a:pt x="952" y="281"/>
                  </a:lnTo>
                  <a:lnTo>
                    <a:pt x="858" y="328"/>
                  </a:lnTo>
                  <a:lnTo>
                    <a:pt x="773" y="382"/>
                  </a:lnTo>
                  <a:lnTo>
                    <a:pt x="687" y="445"/>
                  </a:lnTo>
                  <a:lnTo>
                    <a:pt x="609" y="515"/>
                  </a:lnTo>
                  <a:lnTo>
                    <a:pt x="539" y="586"/>
                  </a:lnTo>
                  <a:lnTo>
                    <a:pt x="539" y="586"/>
                  </a:lnTo>
                  <a:lnTo>
                    <a:pt x="476" y="648"/>
                  </a:lnTo>
                  <a:lnTo>
                    <a:pt x="414" y="718"/>
                  </a:lnTo>
                  <a:lnTo>
                    <a:pt x="359" y="788"/>
                  </a:lnTo>
                  <a:lnTo>
                    <a:pt x="313" y="859"/>
                  </a:lnTo>
                  <a:lnTo>
                    <a:pt x="266" y="937"/>
                  </a:lnTo>
                  <a:lnTo>
                    <a:pt x="219" y="1015"/>
                  </a:lnTo>
                  <a:lnTo>
                    <a:pt x="149" y="1186"/>
                  </a:lnTo>
                  <a:lnTo>
                    <a:pt x="86" y="1366"/>
                  </a:lnTo>
                  <a:lnTo>
                    <a:pt x="39" y="1561"/>
                  </a:lnTo>
                  <a:lnTo>
                    <a:pt x="16" y="1756"/>
                  </a:lnTo>
                  <a:lnTo>
                    <a:pt x="0" y="1967"/>
                  </a:lnTo>
                  <a:lnTo>
                    <a:pt x="0" y="1967"/>
                  </a:lnTo>
                  <a:lnTo>
                    <a:pt x="8" y="2076"/>
                  </a:lnTo>
                  <a:lnTo>
                    <a:pt x="16" y="2186"/>
                  </a:lnTo>
                  <a:lnTo>
                    <a:pt x="31" y="2287"/>
                  </a:lnTo>
                  <a:lnTo>
                    <a:pt x="55" y="2396"/>
                  </a:lnTo>
                  <a:lnTo>
                    <a:pt x="78" y="2497"/>
                  </a:lnTo>
                  <a:lnTo>
                    <a:pt x="117" y="2599"/>
                  </a:lnTo>
                  <a:lnTo>
                    <a:pt x="156" y="2701"/>
                  </a:lnTo>
                  <a:lnTo>
                    <a:pt x="203" y="2794"/>
                  </a:lnTo>
                  <a:lnTo>
                    <a:pt x="258" y="2888"/>
                  </a:lnTo>
                  <a:lnTo>
                    <a:pt x="321" y="2981"/>
                  </a:lnTo>
                  <a:lnTo>
                    <a:pt x="382" y="3068"/>
                  </a:lnTo>
                  <a:lnTo>
                    <a:pt x="460" y="3153"/>
                  </a:lnTo>
                  <a:lnTo>
                    <a:pt x="539" y="3231"/>
                  </a:lnTo>
                  <a:lnTo>
                    <a:pt x="617" y="3309"/>
                  </a:lnTo>
                  <a:lnTo>
                    <a:pt x="711" y="3379"/>
                  </a:lnTo>
                  <a:lnTo>
                    <a:pt x="804" y="3442"/>
                  </a:lnTo>
                  <a:lnTo>
                    <a:pt x="804" y="3442"/>
                  </a:lnTo>
                  <a:lnTo>
                    <a:pt x="773" y="8780"/>
                  </a:lnTo>
                  <a:lnTo>
                    <a:pt x="773" y="8780"/>
                  </a:lnTo>
                  <a:lnTo>
                    <a:pt x="773" y="8889"/>
                  </a:lnTo>
                  <a:lnTo>
                    <a:pt x="788" y="8990"/>
                  </a:lnTo>
                  <a:lnTo>
                    <a:pt x="812" y="9099"/>
                  </a:lnTo>
                  <a:lnTo>
                    <a:pt x="843" y="9201"/>
                  </a:lnTo>
                  <a:lnTo>
                    <a:pt x="882" y="9295"/>
                  </a:lnTo>
                  <a:lnTo>
                    <a:pt x="929" y="9380"/>
                  </a:lnTo>
                  <a:lnTo>
                    <a:pt x="991" y="9466"/>
                  </a:lnTo>
                  <a:lnTo>
                    <a:pt x="1054" y="9544"/>
                  </a:lnTo>
                  <a:lnTo>
                    <a:pt x="1054" y="9544"/>
                  </a:lnTo>
                  <a:lnTo>
                    <a:pt x="1148" y="9623"/>
                  </a:lnTo>
                  <a:lnTo>
                    <a:pt x="1241" y="9693"/>
                  </a:lnTo>
                  <a:lnTo>
                    <a:pt x="1342" y="9747"/>
                  </a:lnTo>
                  <a:lnTo>
                    <a:pt x="1444" y="9794"/>
                  </a:lnTo>
                  <a:lnTo>
                    <a:pt x="1546" y="9833"/>
                  </a:lnTo>
                  <a:lnTo>
                    <a:pt x="1647" y="9856"/>
                  </a:lnTo>
                  <a:lnTo>
                    <a:pt x="1756" y="9864"/>
                  </a:lnTo>
                  <a:lnTo>
                    <a:pt x="1866" y="9872"/>
                  </a:lnTo>
                  <a:lnTo>
                    <a:pt x="1866" y="9872"/>
                  </a:lnTo>
                  <a:lnTo>
                    <a:pt x="1967" y="9864"/>
                  </a:lnTo>
                  <a:lnTo>
                    <a:pt x="2068" y="9841"/>
                  </a:lnTo>
                  <a:lnTo>
                    <a:pt x="2162" y="9817"/>
                  </a:lnTo>
                  <a:lnTo>
                    <a:pt x="2256" y="9770"/>
                  </a:lnTo>
                  <a:lnTo>
                    <a:pt x="2342" y="9724"/>
                  </a:lnTo>
                  <a:lnTo>
                    <a:pt x="2427" y="9670"/>
                  </a:lnTo>
                  <a:lnTo>
                    <a:pt x="2505" y="9599"/>
                  </a:lnTo>
                  <a:lnTo>
                    <a:pt x="2583" y="9537"/>
                  </a:lnTo>
                  <a:lnTo>
                    <a:pt x="2583" y="9537"/>
                  </a:lnTo>
                  <a:lnTo>
                    <a:pt x="2646" y="9458"/>
                  </a:lnTo>
                  <a:lnTo>
                    <a:pt x="2716" y="9380"/>
                  </a:lnTo>
                  <a:lnTo>
                    <a:pt x="2771" y="9295"/>
                  </a:lnTo>
                  <a:lnTo>
                    <a:pt x="2817" y="9209"/>
                  </a:lnTo>
                  <a:lnTo>
                    <a:pt x="2864" y="9115"/>
                  </a:lnTo>
                  <a:lnTo>
                    <a:pt x="2887" y="9021"/>
                  </a:lnTo>
                  <a:lnTo>
                    <a:pt x="2911" y="8920"/>
                  </a:lnTo>
                  <a:lnTo>
                    <a:pt x="2919" y="8819"/>
                  </a:lnTo>
                  <a:lnTo>
                    <a:pt x="2919" y="8819"/>
                  </a:lnTo>
                  <a:lnTo>
                    <a:pt x="2950" y="3473"/>
                  </a:lnTo>
                  <a:lnTo>
                    <a:pt x="2950" y="3473"/>
                  </a:lnTo>
                  <a:lnTo>
                    <a:pt x="3192" y="3239"/>
                  </a:lnTo>
                  <a:lnTo>
                    <a:pt x="3192" y="3239"/>
                  </a:lnTo>
                  <a:lnTo>
                    <a:pt x="3192" y="3239"/>
                  </a:lnTo>
                  <a:lnTo>
                    <a:pt x="3262" y="3161"/>
                  </a:lnTo>
                  <a:lnTo>
                    <a:pt x="3325" y="3091"/>
                  </a:lnTo>
                  <a:lnTo>
                    <a:pt x="3442" y="2935"/>
                  </a:lnTo>
                  <a:lnTo>
                    <a:pt x="3544" y="2770"/>
                  </a:lnTo>
                  <a:lnTo>
                    <a:pt x="3621" y="2599"/>
                  </a:lnTo>
                  <a:lnTo>
                    <a:pt x="3683" y="2427"/>
                  </a:lnTo>
                  <a:lnTo>
                    <a:pt x="3730" y="2256"/>
                  </a:lnTo>
                  <a:lnTo>
                    <a:pt x="3762" y="2076"/>
                  </a:lnTo>
                  <a:lnTo>
                    <a:pt x="3769" y="1897"/>
                  </a:lnTo>
                  <a:lnTo>
                    <a:pt x="3769" y="1897"/>
                  </a:lnTo>
                  <a:lnTo>
                    <a:pt x="3762" y="1756"/>
                  </a:lnTo>
                  <a:lnTo>
                    <a:pt x="3746" y="1615"/>
                  </a:lnTo>
                  <a:lnTo>
                    <a:pt x="3715" y="1476"/>
                  </a:lnTo>
                  <a:lnTo>
                    <a:pt x="3676" y="1343"/>
                  </a:lnTo>
                  <a:lnTo>
                    <a:pt x="3629" y="1210"/>
                  </a:lnTo>
                  <a:lnTo>
                    <a:pt x="3567" y="1078"/>
                  </a:lnTo>
                  <a:lnTo>
                    <a:pt x="3497" y="960"/>
                  </a:lnTo>
                  <a:lnTo>
                    <a:pt x="3418" y="835"/>
                  </a:lnTo>
                  <a:lnTo>
                    <a:pt x="3332" y="726"/>
                  </a:lnTo>
                  <a:lnTo>
                    <a:pt x="3231" y="617"/>
                  </a:lnTo>
                  <a:lnTo>
                    <a:pt x="3130" y="523"/>
                  </a:lnTo>
                  <a:lnTo>
                    <a:pt x="3013" y="429"/>
                  </a:lnTo>
                  <a:lnTo>
                    <a:pt x="2895" y="343"/>
                  </a:lnTo>
                  <a:lnTo>
                    <a:pt x="2763" y="266"/>
                  </a:lnTo>
                  <a:lnTo>
                    <a:pt x="2630" y="196"/>
                  </a:lnTo>
                  <a:lnTo>
                    <a:pt x="2489" y="141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50" dirty="0"/>
            </a:p>
          </p:txBody>
        </p:sp>
        <p:sp>
          <p:nvSpPr>
            <p:cNvPr id="77" name="Freeform 2">
              <a:extLst>
                <a:ext uri="{FF2B5EF4-FFF2-40B4-BE49-F238E27FC236}">
                  <a16:creationId xmlns:a16="http://schemas.microsoft.com/office/drawing/2014/main" id="{7B6BFAC3-0706-4A2E-A555-A921B5772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1621" y="4110936"/>
              <a:ext cx="141657" cy="223882"/>
            </a:xfrm>
            <a:custGeom>
              <a:avLst/>
              <a:gdLst>
                <a:gd name="T0" fmla="*/ 1842 w 2186"/>
                <a:gd name="T1" fmla="*/ 3683 h 3684"/>
                <a:gd name="T2" fmla="*/ 0 w 2186"/>
                <a:gd name="T3" fmla="*/ 1841 h 3684"/>
                <a:gd name="T4" fmla="*/ 1842 w 2186"/>
                <a:gd name="T5" fmla="*/ 0 h 3684"/>
                <a:gd name="T6" fmla="*/ 2185 w 2186"/>
                <a:gd name="T7" fmla="*/ 343 h 3684"/>
                <a:gd name="T8" fmla="*/ 679 w 2186"/>
                <a:gd name="T9" fmla="*/ 1841 h 3684"/>
                <a:gd name="T10" fmla="*/ 2185 w 2186"/>
                <a:gd name="T11" fmla="*/ 3348 h 3684"/>
                <a:gd name="T12" fmla="*/ 1842 w 2186"/>
                <a:gd name="T13" fmla="*/ 3683 h 3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6" h="3684">
                  <a:moveTo>
                    <a:pt x="1842" y="3683"/>
                  </a:moveTo>
                  <a:lnTo>
                    <a:pt x="0" y="1841"/>
                  </a:lnTo>
                  <a:lnTo>
                    <a:pt x="1842" y="0"/>
                  </a:lnTo>
                  <a:lnTo>
                    <a:pt x="2185" y="343"/>
                  </a:lnTo>
                  <a:lnTo>
                    <a:pt x="679" y="1841"/>
                  </a:lnTo>
                  <a:lnTo>
                    <a:pt x="2185" y="3348"/>
                  </a:lnTo>
                  <a:lnTo>
                    <a:pt x="1842" y="3683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78" name="Freeform 3">
              <a:extLst>
                <a:ext uri="{FF2B5EF4-FFF2-40B4-BE49-F238E27FC236}">
                  <a16:creationId xmlns:a16="http://schemas.microsoft.com/office/drawing/2014/main" id="{09E24A0E-A86B-42E9-B250-83D43F8FA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2539" y="4110936"/>
              <a:ext cx="141086" cy="223882"/>
            </a:xfrm>
            <a:custGeom>
              <a:avLst/>
              <a:gdLst>
                <a:gd name="T0" fmla="*/ 335 w 2177"/>
                <a:gd name="T1" fmla="*/ 3683 h 3684"/>
                <a:gd name="T2" fmla="*/ 0 w 2177"/>
                <a:gd name="T3" fmla="*/ 3348 h 3684"/>
                <a:gd name="T4" fmla="*/ 1505 w 2177"/>
                <a:gd name="T5" fmla="*/ 1841 h 3684"/>
                <a:gd name="T6" fmla="*/ 0 w 2177"/>
                <a:gd name="T7" fmla="*/ 343 h 3684"/>
                <a:gd name="T8" fmla="*/ 335 w 2177"/>
                <a:gd name="T9" fmla="*/ 0 h 3684"/>
                <a:gd name="T10" fmla="*/ 2176 w 2177"/>
                <a:gd name="T11" fmla="*/ 1841 h 3684"/>
                <a:gd name="T12" fmla="*/ 335 w 2177"/>
                <a:gd name="T13" fmla="*/ 3683 h 3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7" h="3684">
                  <a:moveTo>
                    <a:pt x="335" y="3683"/>
                  </a:moveTo>
                  <a:lnTo>
                    <a:pt x="0" y="3348"/>
                  </a:lnTo>
                  <a:lnTo>
                    <a:pt x="1505" y="1841"/>
                  </a:lnTo>
                  <a:lnTo>
                    <a:pt x="0" y="343"/>
                  </a:lnTo>
                  <a:lnTo>
                    <a:pt x="335" y="0"/>
                  </a:lnTo>
                  <a:lnTo>
                    <a:pt x="2176" y="1841"/>
                  </a:lnTo>
                  <a:lnTo>
                    <a:pt x="335" y="3683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9DD46E-7E66-46BB-9618-3EB18407D0C2}"/>
              </a:ext>
            </a:extLst>
          </p:cNvPr>
          <p:cNvSpPr txBox="1"/>
          <p:nvPr/>
        </p:nvSpPr>
        <p:spPr>
          <a:xfrm>
            <a:off x="-21168" y="5735956"/>
            <a:ext cx="6422466" cy="311523"/>
          </a:xfrm>
          <a:prstGeom prst="rect">
            <a:avLst/>
          </a:prstGeom>
          <a:noFill/>
        </p:spPr>
        <p:txBody>
          <a:bodyPr wrap="none" lIns="126620" tIns="101296" rIns="126620" bIns="101296" rtlCol="0">
            <a:spAutoFit/>
          </a:bodyPr>
          <a:lstStyle/>
          <a:p>
            <a:pPr algn="r" defTabSz="645659">
              <a:lnSpc>
                <a:spcPct val="90000"/>
              </a:lnSpc>
              <a:spcAft>
                <a:spcPts val="415"/>
              </a:spcAft>
            </a:pPr>
            <a:r>
              <a:rPr lang="en-US" sz="772" kern="0" dirty="0">
                <a:solidFill>
                  <a:schemeClr val="bg1"/>
                </a:solidFill>
                <a:latin typeface="Segoe UI Light"/>
              </a:rPr>
              <a:t>Source: </a:t>
            </a:r>
            <a:r>
              <a:rPr lang="en-GB" sz="772" kern="0" dirty="0">
                <a:solidFill>
                  <a:schemeClr val="bg1"/>
                </a:solidFill>
                <a:latin typeface="Segoe UI Light"/>
              </a:rPr>
              <a:t>2018 Accelerate: State of DevOps: Strategies for a New Economy." N. Forsgren, J. Humble, G. Kim. DevOps Research and Assessment (DORA)</a:t>
            </a:r>
            <a:endParaRPr lang="en-US" sz="772" kern="0" dirty="0">
              <a:solidFill>
                <a:schemeClr val="bg1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905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-61116"/>
            <a:ext cx="7886700" cy="1325563"/>
          </a:xfrm>
        </p:spPr>
        <p:txBody>
          <a:bodyPr/>
          <a:lstStyle/>
          <a:p>
            <a:r>
              <a:rPr lang="en-CA" dirty="0"/>
              <a:t>DevOps Organisational Changes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71600" y="1628800"/>
            <a:ext cx="6987120" cy="3716432"/>
            <a:chOff x="2545932" y="2100618"/>
            <a:chExt cx="6987120" cy="3716432"/>
          </a:xfrm>
        </p:grpSpPr>
        <p:sp>
          <p:nvSpPr>
            <p:cNvPr id="8" name="Oval 7"/>
            <p:cNvSpPr/>
            <p:nvPr/>
          </p:nvSpPr>
          <p:spPr bwMode="auto">
            <a:xfrm>
              <a:off x="2545932" y="2100618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103802" y="2100618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68181" y="3167415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5319" y="3165926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940132" y="2100618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489535" y="2100618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2381" y="3167415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71052" y="3165926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7947474" y="2388484"/>
              <a:ext cx="540000" cy="540000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45193" y="3165926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625560" y="4044317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6174963" y="4044316"/>
              <a:ext cx="1043517" cy="1044000"/>
            </a:xfrm>
            <a:prstGeom prst="ellipse">
              <a:avLst/>
            </a:prstGeom>
            <a:solidFill>
              <a:srgbClr val="00BDBD">
                <a:alpha val="3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47809" y="5111114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56480" y="5109625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146260" y="4332183"/>
              <a:ext cx="522817" cy="536481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41756" y="5109625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03513" y="3591986"/>
              <a:ext cx="1422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Separate Silos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34386" y="3591986"/>
              <a:ext cx="2050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Separate </a:t>
              </a:r>
              <a:r>
                <a:rPr lang="en-US" sz="1400" b="1" dirty="0" err="1">
                  <a:latin typeface="+mj-lt"/>
                </a:rPr>
                <a:t>DevOps</a:t>
              </a:r>
              <a:r>
                <a:rPr lang="en-US" sz="1400" b="1" dirty="0">
                  <a:latin typeface="+mj-lt"/>
                </a:rPr>
                <a:t> Silo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09318" y="5509273"/>
              <a:ext cx="1807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We don’t need Ops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820" y="1124744"/>
            <a:ext cx="3849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What to avoid: anti-patterns</a:t>
            </a:r>
            <a:endParaRPr lang="en-CA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514316" y="5569733"/>
            <a:ext cx="52998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M. Skelton. What Team Structure is Right for </a:t>
            </a:r>
            <a:r>
              <a:rPr lang="en-US" sz="1000" dirty="0" err="1"/>
              <a:t>DevOps</a:t>
            </a:r>
            <a:r>
              <a:rPr lang="en-US" sz="1000" dirty="0"/>
              <a:t> to Flourish? 2013</a:t>
            </a:r>
            <a:br>
              <a:rPr lang="en-US" sz="1000" dirty="0"/>
            </a:br>
            <a:r>
              <a:rPr lang="en-US" sz="1000" dirty="0">
                <a:hlinkClick r:id="rId2"/>
              </a:rPr>
              <a:t>http://blog.matthewskelton.net/2013/10/22/what-team-structure-is-right-for-devops-to-flourish/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http://web.devopstopologies.com</a:t>
            </a:r>
            <a:r>
              <a:rPr lang="en-US" sz="1000" dirty="0"/>
              <a:t>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71D42-4668-CB5C-AA31-32A5508C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4057644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-193107"/>
            <a:ext cx="7886700" cy="1325563"/>
          </a:xfrm>
        </p:spPr>
        <p:txBody>
          <a:bodyPr/>
          <a:lstStyle/>
          <a:p>
            <a:r>
              <a:rPr lang="en-CA" dirty="0"/>
              <a:t>DevOps Organisational Changes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11560" y="1556792"/>
            <a:ext cx="7686713" cy="4566939"/>
            <a:chOff x="2256382" y="2011495"/>
            <a:chExt cx="7686713" cy="4566939"/>
          </a:xfrm>
        </p:grpSpPr>
        <p:sp>
          <p:nvSpPr>
            <p:cNvPr id="8" name="Oval 7"/>
            <p:cNvSpPr/>
            <p:nvPr/>
          </p:nvSpPr>
          <p:spPr bwMode="auto">
            <a:xfrm>
              <a:off x="7452195" y="2011495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495712" y="2011495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74444" y="3078292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58161" y="3076803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7972894" y="2272469"/>
              <a:ext cx="540000" cy="540000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60911" y="3076803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012716" y="2062072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99962" y="3128869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36567" y="3130112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377713" y="2062072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  <a:alpha val="8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510197" y="2056564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29260" y="3123361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34048" y="3124604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07011" y="2056564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  <a:alpha val="8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58638" y="3493154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Infrastructure as a Service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074979" y="4054056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118496" y="3952452"/>
              <a:ext cx="1152000" cy="1152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97228" y="5120853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0945" y="5119364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806660" y="4315031"/>
              <a:ext cx="919688" cy="536481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83695" y="5119364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423" y="5535715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>
                  <a:latin typeface="+mj-lt"/>
                </a:rPr>
                <a:t>DevOps</a:t>
              </a:r>
              <a:r>
                <a:rPr lang="en-US" sz="1400" b="1" dirty="0">
                  <a:latin typeface="+mj-lt"/>
                </a:rPr>
                <a:t> as a Service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350175" y="4054056"/>
              <a:ext cx="1043517" cy="1044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899578" y="4054056"/>
              <a:ext cx="1043517" cy="1044000"/>
            </a:xfrm>
            <a:prstGeom prst="ellipse">
              <a:avLst/>
            </a:prstGeom>
            <a:solidFill>
              <a:srgbClr val="00BD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72424" y="5120853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181095" y="5119364"/>
              <a:ext cx="513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Ops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8385228" y="4341922"/>
              <a:ext cx="522817" cy="536481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8" tIns="36512" rIns="71438" bIns="365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n"/>
              </a:pPr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55236" y="5119364"/>
              <a:ext cx="83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+mj-lt"/>
                </a:rPr>
                <a:t>DevOps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02574" y="5535715"/>
              <a:ext cx="2333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Temporary </a:t>
              </a:r>
              <a:r>
                <a:rPr lang="en-US" sz="1400" b="1" dirty="0" err="1">
                  <a:latin typeface="+mj-lt"/>
                </a:rPr>
                <a:t>DevOps</a:t>
              </a:r>
              <a:r>
                <a:rPr lang="en-US" sz="1400" b="1" dirty="0">
                  <a:latin typeface="+mj-lt"/>
                </a:rPr>
                <a:t> Team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183894" y="3452286"/>
              <a:ext cx="1571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Fully Embedded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56382" y="3452286"/>
              <a:ext cx="2029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Smooth collaboration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59138" y="6024436"/>
              <a:ext cx="52998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From M. Skelton. What Team Structure is Right for </a:t>
              </a:r>
              <a:r>
                <a:rPr lang="en-US" sz="1000" dirty="0" err="1"/>
                <a:t>DevOps</a:t>
              </a:r>
              <a:r>
                <a:rPr lang="en-US" sz="1000" dirty="0"/>
                <a:t> to Flourish? 2013</a:t>
              </a:r>
              <a:br>
                <a:rPr lang="en-US" sz="1000" dirty="0"/>
              </a:br>
              <a:r>
                <a:rPr lang="en-US" sz="1000" dirty="0">
                  <a:hlinkClick r:id="rId2"/>
                </a:rPr>
                <a:t>http://blog.matthewskelton.net/2013/10/22/what-team-structure-is-right-for-devops-to-flourish/</a:t>
              </a:r>
              <a:endParaRPr lang="en-US" sz="1000" dirty="0"/>
            </a:p>
            <a:p>
              <a:r>
                <a:rPr lang="en-US" sz="1000" dirty="0">
                  <a:hlinkClick r:id="rId3"/>
                </a:rPr>
                <a:t>http://web.devopstopologies.com</a:t>
              </a:r>
              <a:r>
                <a:rPr lang="en-US" sz="1000" dirty="0"/>
                <a:t>  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6396" y="1124744"/>
            <a:ext cx="3121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What to do: adoption patterns</a:t>
            </a:r>
            <a:endParaRPr lang="en-CA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1036E7-FFCC-DA9D-DB18-95E1578D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329526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first...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Let’s take a step back to where it all began...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Design and software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625E7-A0C6-CE42-A3E8-6094708A5C26}" type="slidenum">
              <a:rPr lang="it-IT" altLang="en-US" smtClean="0"/>
              <a:pPr>
                <a:defRPr/>
              </a:pPr>
              <a:t>3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88419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6853" y="2018627"/>
            <a:ext cx="7357142" cy="1842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dirty="0"/>
              <a:t>Find and mitigate Organizational/Social Barriers to DevOps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685800" lvl="1" indent="-342900">
              <a:lnSpc>
                <a:spcPts val="1650"/>
              </a:lnSpc>
              <a:buFont typeface="+mj-lt"/>
              <a:buAutoNum type="arabicPeriod"/>
            </a:pPr>
            <a:r>
              <a:rPr lang="en-US" dirty="0"/>
              <a:t>Study Organizational and Social Structure</a:t>
            </a:r>
          </a:p>
          <a:p>
            <a:pPr marL="685800" lvl="1" indent="-342900">
              <a:lnSpc>
                <a:spcPts val="1650"/>
              </a:lnSpc>
              <a:buFont typeface="+mj-lt"/>
              <a:buAutoNum type="arabicPeriod"/>
            </a:pPr>
            <a:endParaRPr lang="en-US" dirty="0"/>
          </a:p>
          <a:p>
            <a:pPr marL="685800" lvl="1" indent="-342900">
              <a:lnSpc>
                <a:spcPts val="1650"/>
              </a:lnSpc>
              <a:buFont typeface="+mj-lt"/>
              <a:buAutoNum type="arabicPeriod"/>
            </a:pPr>
            <a:r>
              <a:rPr lang="en-US" dirty="0"/>
              <a:t>Isolate Barriers, e.g. silo-effects</a:t>
            </a:r>
          </a:p>
          <a:p>
            <a:pPr marL="685800" lvl="1" indent="-342900">
              <a:lnSpc>
                <a:spcPts val="1650"/>
              </a:lnSpc>
              <a:buFont typeface="+mj-lt"/>
              <a:buAutoNum type="arabicPeriod"/>
            </a:pPr>
            <a:endParaRPr lang="en-US" dirty="0"/>
          </a:p>
          <a:p>
            <a:pPr marL="685800" lvl="1" indent="-342900">
              <a:lnSpc>
                <a:spcPts val="1650"/>
              </a:lnSpc>
              <a:buFont typeface="+mj-lt"/>
              <a:buAutoNum type="arabicPeriod"/>
            </a:pPr>
            <a:r>
              <a:rPr lang="en-US" dirty="0"/>
              <a:t>Employ Mitigations, e.g. influence with new policies and org. culture!</a:t>
            </a:r>
          </a:p>
          <a:p>
            <a:pPr marL="342900" indent="-342900">
              <a:lnSpc>
                <a:spcPts val="1650"/>
              </a:lnSpc>
              <a:buAutoNum type="alphaL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73064" y="3718886"/>
            <a:ext cx="437093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/>
              <a:t>“You can’t buy </a:t>
            </a:r>
            <a:r>
              <a:rPr lang="en-US" sz="1350" i="1" dirty="0" err="1"/>
              <a:t>DevOps</a:t>
            </a:r>
            <a:r>
              <a:rPr lang="en-US" sz="1350" i="1" dirty="0"/>
              <a:t>, its a </a:t>
            </a:r>
            <a:r>
              <a:rPr lang="en-US" sz="1350" b="1" i="1" dirty="0">
                <a:solidFill>
                  <a:srgbClr val="C00000"/>
                </a:solidFill>
              </a:rPr>
              <a:t>community transition </a:t>
            </a:r>
            <a:r>
              <a:rPr lang="en-US" sz="1350" i="1" dirty="0"/>
              <a:t>that cannot heed planning or off-the-shelf solutions” </a:t>
            </a:r>
            <a:r>
              <a:rPr lang="en-US" sz="1350" dirty="0"/>
              <a:t>Todd Waits – </a:t>
            </a:r>
            <a:r>
              <a:rPr lang="en-US" sz="1350" dirty="0" err="1"/>
              <a:t>DevOps</a:t>
            </a:r>
            <a:r>
              <a:rPr lang="en-US" sz="1350" dirty="0"/>
              <a:t> Guru</a:t>
            </a:r>
          </a:p>
        </p:txBody>
      </p:sp>
      <p:pic>
        <p:nvPicPr>
          <p:cNvPr id="5" name="Picture 4" descr="ic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8" y="3910253"/>
            <a:ext cx="2465723" cy="1570243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 bwMode="auto">
          <a:xfrm>
            <a:off x="1525712" y="3552626"/>
            <a:ext cx="303056" cy="568396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</a:pPr>
            <a:endParaRPr lang="en-US" sz="1500">
              <a:latin typeface="Book Antiqua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49121" y="3523318"/>
            <a:ext cx="2568299" cy="2861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</a:pPr>
            <a:endParaRPr lang="en-US" sz="1500">
              <a:latin typeface="Book Antiqua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94426" y="461913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i="1" dirty="0"/>
              <a:t>“</a:t>
            </a:r>
            <a:r>
              <a:rPr lang="en-US" sz="1350" i="1" dirty="0" err="1"/>
              <a:t>Organisational</a:t>
            </a:r>
            <a:r>
              <a:rPr lang="en-US" sz="1350" i="1" dirty="0"/>
              <a:t> structure can turn out to be </a:t>
            </a:r>
            <a:r>
              <a:rPr lang="en-US" sz="1350" b="1" i="1" dirty="0">
                <a:solidFill>
                  <a:srgbClr val="C00000"/>
                </a:solidFill>
              </a:rPr>
              <a:t>conflicting</a:t>
            </a:r>
            <a:r>
              <a:rPr lang="en-US" sz="1350" i="1" dirty="0"/>
              <a:t> towards DevOps goals - if everyone is divided into very </a:t>
            </a:r>
            <a:r>
              <a:rPr lang="en-US" sz="1350" b="1" i="1" dirty="0">
                <a:solidFill>
                  <a:srgbClr val="C00000"/>
                </a:solidFill>
              </a:rPr>
              <a:t>different groups</a:t>
            </a:r>
            <a:r>
              <a:rPr lang="en-US" sz="1350" i="1" dirty="0"/>
              <a:t>, DevOps is </a:t>
            </a:r>
            <a:r>
              <a:rPr lang="en-US" sz="1350" b="1" i="1" dirty="0">
                <a:solidFill>
                  <a:srgbClr val="C00000"/>
                </a:solidFill>
              </a:rPr>
              <a:t>impossible</a:t>
            </a:r>
            <a:r>
              <a:rPr lang="en-US" sz="1350" i="1" dirty="0"/>
              <a:t>” </a:t>
            </a:r>
            <a:r>
              <a:rPr lang="en-US" sz="1350" dirty="0"/>
              <a:t>Aaron Volkmann – DevOps Guru</a:t>
            </a:r>
            <a:endParaRPr lang="en-US" sz="1350" i="1" dirty="0"/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500913" y="234528"/>
            <a:ext cx="8142174" cy="4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570" tIns="27379" rIns="53570" bIns="27379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2400" dirty="0"/>
              <a:t>Need 3: Clearing The Way Towards DevOps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79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AutoShape 2"/>
          <p:cNvSpPr>
            <a:spLocks noChangeAspect="1" noChangeArrowheads="1"/>
          </p:cNvSpPr>
          <p:nvPr/>
        </p:nvSpPr>
        <p:spPr bwMode="auto">
          <a:xfrm>
            <a:off x="857251" y="858442"/>
            <a:ext cx="3572" cy="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Book Antiqua" panose="02040602050305030304" pitchFamily="18" charset="0"/>
              <a:buChar char="•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it-IT" sz="1500">
              <a:solidFill>
                <a:srgbClr val="000000"/>
              </a:solidFill>
            </a:endParaRPr>
          </a:p>
        </p:txBody>
      </p:sp>
      <p:graphicFrame>
        <p:nvGraphicFramePr>
          <p:cNvPr id="2" name="Grafico 1"/>
          <p:cNvGraphicFramePr/>
          <p:nvPr/>
        </p:nvGraphicFramePr>
        <p:xfrm>
          <a:off x="1074296" y="2051800"/>
          <a:ext cx="3497705" cy="3404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ella 9"/>
          <p:cNvGraphicFramePr>
            <a:graphicFrameLocks noGrp="1"/>
          </p:cNvGraphicFramePr>
          <p:nvPr/>
        </p:nvGraphicFramePr>
        <p:xfrm>
          <a:off x="4714710" y="2605800"/>
          <a:ext cx="3257549" cy="275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725"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Benefit/</a:t>
                      </a:r>
                      <a:r>
                        <a:rPr lang="it-IT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Metric</a:t>
                      </a:r>
                      <a:endParaRPr lang="it-IT" sz="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Improvement</a:t>
                      </a:r>
                      <a:endParaRPr lang="it-IT" sz="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8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software/services that would otherwise not be possible 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8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 reduction in time spent fixing and maintaining applications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94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Increased collaboration between departments 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894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 </a:t>
                      </a:r>
                      <a:r>
                        <a:rPr lang="it-IT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</a:t>
                      </a:r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it-IT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</a:t>
                      </a:r>
                      <a:endParaRPr lang="it-IT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8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Improved quality and performance of  deployed applications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8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 reduction in spend on development, testing or operations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89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Software/Services made available across more platforms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894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Reduced time-to-market for software/services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89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Increased numbers of customers using software/services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17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Fewer employees working on developing and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deployng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software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89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Increased frequency of deployments of software/services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5092369" y="2051800"/>
            <a:ext cx="23494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50" b="1" dirty="0" err="1"/>
              <a:t>DevOps</a:t>
            </a:r>
            <a:r>
              <a:rPr lang="it-IT" sz="1350" b="1" dirty="0"/>
              <a:t> Benefits</a:t>
            </a:r>
          </a:p>
        </p:txBody>
      </p:sp>
      <p:cxnSp>
        <p:nvCxnSpPr>
          <p:cNvPr id="4" name="Connettore 1 3"/>
          <p:cNvCxnSpPr/>
          <p:nvPr/>
        </p:nvCxnSpPr>
        <p:spPr bwMode="auto">
          <a:xfrm flipH="1">
            <a:off x="4572000" y="2431730"/>
            <a:ext cx="1" cy="2943587"/>
          </a:xfrm>
          <a:prstGeom prst="line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asellaDiTesto 7"/>
          <p:cNvSpPr txBox="1"/>
          <p:nvPr/>
        </p:nvSpPr>
        <p:spPr>
          <a:xfrm>
            <a:off x="6476174" y="961160"/>
            <a:ext cx="2310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 dirty="0" err="1"/>
              <a:t>When</a:t>
            </a:r>
            <a:r>
              <a:rPr lang="it-IT" sz="1050" i="1" dirty="0"/>
              <a:t> to focus on </a:t>
            </a:r>
            <a:r>
              <a:rPr lang="it-IT" sz="1050" i="1" dirty="0" err="1"/>
              <a:t>DevOps</a:t>
            </a:r>
            <a:r>
              <a:rPr lang="it-IT" sz="1050" i="1" dirty="0"/>
              <a:t> and </a:t>
            </a:r>
            <a:r>
              <a:rPr lang="it-IT" sz="1050" i="1" dirty="0" err="1"/>
              <a:t>why</a:t>
            </a:r>
            <a:r>
              <a:rPr lang="it-IT" sz="1050" i="1" dirty="0"/>
              <a:t>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36430" y="1436447"/>
            <a:ext cx="8142174" cy="4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570" tIns="27379" rIns="53570" bIns="27379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2400" dirty="0">
                <a:solidFill>
                  <a:srgbClr val="000000"/>
                </a:solidFill>
              </a:rPr>
              <a:t>Numbers Overview (1/2)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15555" y="5466669"/>
            <a:ext cx="51171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825" i="1" dirty="0">
                <a:solidFill>
                  <a:srgbClr val="000000"/>
                </a:solidFill>
              </a:rPr>
              <a:t>T</a:t>
            </a:r>
            <a:r>
              <a:rPr lang="en-US" sz="825" i="1" dirty="0" err="1">
                <a:solidFill>
                  <a:srgbClr val="000000"/>
                </a:solidFill>
              </a:rPr>
              <a:t>aken</a:t>
            </a:r>
            <a:r>
              <a:rPr lang="en-US" sz="825" i="1" dirty="0">
                <a:solidFill>
                  <a:srgbClr val="000000"/>
                </a:solidFill>
              </a:rPr>
              <a:t> by CA technologies report: DevOps: The Worst-Kept Secret to Winning in the </a:t>
            </a:r>
            <a:r>
              <a:rPr lang="it-IT" sz="825" i="1" dirty="0">
                <a:solidFill>
                  <a:srgbClr val="000000"/>
                </a:solidFill>
              </a:rPr>
              <a:t>Application Economy - 2013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15555" y="5167078"/>
            <a:ext cx="174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1.256 </a:t>
            </a:r>
            <a:r>
              <a:rPr lang="it-IT" sz="1200" dirty="0" err="1"/>
              <a:t>respondents</a:t>
            </a:r>
            <a:endParaRPr lang="it-IT" sz="1200" dirty="0"/>
          </a:p>
        </p:txBody>
      </p:sp>
      <p:sp>
        <p:nvSpPr>
          <p:cNvPr id="7" name="Rettangolo 6"/>
          <p:cNvSpPr/>
          <p:nvPr/>
        </p:nvSpPr>
        <p:spPr bwMode="auto">
          <a:xfrm>
            <a:off x="1074296" y="2637453"/>
            <a:ext cx="3341841" cy="351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it-IT" sz="1500" dirty="0">
              <a:latin typeface="Book Antiqua" pitchFamily="18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074296" y="3067388"/>
            <a:ext cx="3341841" cy="351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</a:pPr>
            <a:endParaRPr lang="it-IT" sz="1500">
              <a:latin typeface="Book Antiqua" pitchFamily="18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4630418" y="3556495"/>
            <a:ext cx="3341841" cy="216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</a:pPr>
            <a:endParaRPr lang="it-IT" sz="1500">
              <a:latin typeface="Book Antiqua" pitchFamily="18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4630418" y="3794756"/>
            <a:ext cx="3341841" cy="216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</a:pPr>
            <a:endParaRPr lang="it-IT" sz="150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3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AutoShape 2"/>
          <p:cNvSpPr>
            <a:spLocks noChangeAspect="1" noChangeArrowheads="1"/>
          </p:cNvSpPr>
          <p:nvPr/>
        </p:nvSpPr>
        <p:spPr bwMode="auto">
          <a:xfrm>
            <a:off x="857251" y="858442"/>
            <a:ext cx="3572" cy="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Book Antiqua" panose="02040602050305030304" pitchFamily="18" charset="0"/>
              <a:buChar char="•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Book Antiqua" panose="02040602050305030304" pitchFamily="18" charset="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it-IT" sz="1500">
              <a:solidFill>
                <a:srgbClr val="000000"/>
              </a:solidFill>
            </a:endParaRPr>
          </a:p>
        </p:txBody>
      </p:sp>
      <p:graphicFrame>
        <p:nvGraphicFramePr>
          <p:cNvPr id="34" name="Grafico 33"/>
          <p:cNvGraphicFramePr/>
          <p:nvPr/>
        </p:nvGraphicFramePr>
        <p:xfrm>
          <a:off x="1151442" y="1965347"/>
          <a:ext cx="3332235" cy="3544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afico 11"/>
          <p:cNvGraphicFramePr/>
          <p:nvPr>
            <p:extLst>
              <p:ext uri="{D42A27DB-BD31-4B8C-83A1-F6EECF244321}">
                <p14:modId xmlns:p14="http://schemas.microsoft.com/office/powerpoint/2010/main" val="2041280961"/>
              </p:ext>
            </p:extLst>
          </p:nvPr>
        </p:nvGraphicFramePr>
        <p:xfrm>
          <a:off x="4722669" y="1965348"/>
          <a:ext cx="3233078" cy="3544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 bwMode="auto">
          <a:xfrm>
            <a:off x="1357313" y="1403749"/>
            <a:ext cx="6276975" cy="4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570" tIns="27379" rIns="53570" bIns="27379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8" name="Connettore 1 7"/>
          <p:cNvCxnSpPr/>
          <p:nvPr/>
        </p:nvCxnSpPr>
        <p:spPr bwMode="auto">
          <a:xfrm>
            <a:off x="4572000" y="2348593"/>
            <a:ext cx="1" cy="3026724"/>
          </a:xfrm>
          <a:prstGeom prst="line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asellaDiTesto 6"/>
          <p:cNvSpPr txBox="1"/>
          <p:nvPr/>
        </p:nvSpPr>
        <p:spPr>
          <a:xfrm>
            <a:off x="6476174" y="961160"/>
            <a:ext cx="2310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i="1" dirty="0" err="1"/>
              <a:t>When</a:t>
            </a:r>
            <a:r>
              <a:rPr lang="it-IT" sz="1050" i="1" dirty="0"/>
              <a:t> to focus on </a:t>
            </a:r>
            <a:r>
              <a:rPr lang="it-IT" sz="1050" i="1" dirty="0" err="1"/>
              <a:t>DevOps</a:t>
            </a:r>
            <a:r>
              <a:rPr lang="it-IT" sz="1050" i="1" dirty="0"/>
              <a:t> and </a:t>
            </a:r>
            <a:r>
              <a:rPr lang="it-IT" sz="1050" i="1" dirty="0" err="1"/>
              <a:t>why</a:t>
            </a:r>
            <a:r>
              <a:rPr lang="it-IT" sz="1050" i="1" dirty="0"/>
              <a:t>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36430" y="1436447"/>
            <a:ext cx="8142174" cy="4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570" tIns="27379" rIns="53570" bIns="27379" numCol="1" anchor="t" anchorCtr="0" compatLnSpc="1">
            <a:prstTxWarp prst="textNoShape">
              <a:avLst/>
            </a:prstTxWarp>
            <a:spAutoFit/>
          </a:bodyPr>
          <a:lstStyle>
            <a:lvl1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defTabSz="709613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sz="2400" dirty="0">
                <a:solidFill>
                  <a:srgbClr val="000000"/>
                </a:solidFill>
              </a:rPr>
              <a:t>Numbers Overview (2/2)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415555" y="5466669"/>
            <a:ext cx="51171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825" i="1" dirty="0">
                <a:solidFill>
                  <a:srgbClr val="000000"/>
                </a:solidFill>
              </a:rPr>
              <a:t>T</a:t>
            </a:r>
            <a:r>
              <a:rPr lang="en-US" sz="825" i="1" dirty="0" err="1">
                <a:solidFill>
                  <a:srgbClr val="000000"/>
                </a:solidFill>
              </a:rPr>
              <a:t>aken</a:t>
            </a:r>
            <a:r>
              <a:rPr lang="en-US" sz="825" i="1" dirty="0">
                <a:solidFill>
                  <a:srgbClr val="000000"/>
                </a:solidFill>
              </a:rPr>
              <a:t> by CA technologies report: DevOps: The Worst-Kept Secret to Winning in the </a:t>
            </a:r>
            <a:r>
              <a:rPr lang="it-IT" sz="825" i="1" dirty="0">
                <a:solidFill>
                  <a:srgbClr val="000000"/>
                </a:solidFill>
              </a:rPr>
              <a:t>Application Economy - 2013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415555" y="5167078"/>
            <a:ext cx="174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1.256 </a:t>
            </a:r>
            <a:r>
              <a:rPr lang="it-IT" sz="1200" dirty="0" err="1"/>
              <a:t>respondents</a:t>
            </a:r>
            <a:endParaRPr lang="it-IT" sz="1200" dirty="0"/>
          </a:p>
        </p:txBody>
      </p:sp>
      <p:sp>
        <p:nvSpPr>
          <p:cNvPr id="13" name="Rettangolo 12"/>
          <p:cNvSpPr/>
          <p:nvPr/>
        </p:nvSpPr>
        <p:spPr bwMode="auto">
          <a:xfrm>
            <a:off x="1074296" y="2457905"/>
            <a:ext cx="3341841" cy="351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endParaRPr lang="it-IT" sz="1500" dirty="0">
              <a:latin typeface="Book Antiqua" pitchFamily="18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074296" y="2877449"/>
            <a:ext cx="3341841" cy="351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</a:pPr>
            <a:endParaRPr lang="it-IT" sz="1500">
              <a:latin typeface="Book Antiqua" pitchFamily="18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4630418" y="3556495"/>
            <a:ext cx="3341841" cy="216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</a:pPr>
            <a:endParaRPr lang="it-IT" sz="1500">
              <a:latin typeface="Book Antiqua" pitchFamily="18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4630418" y="4044143"/>
            <a:ext cx="3341841" cy="216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3579" tIns="27384" rIns="53579" bIns="27384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</a:pPr>
            <a:endParaRPr lang="it-IT" sz="150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719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53" y="2204864"/>
            <a:ext cx="4623079" cy="2616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971" y="-130801"/>
            <a:ext cx="7717971" cy="1325563"/>
          </a:xfrm>
        </p:spPr>
        <p:txBody>
          <a:bodyPr/>
          <a:lstStyle/>
          <a:p>
            <a:r>
              <a:rPr lang="en-US" dirty="0"/>
              <a:t>DevOps Maintenance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8146" y="4869160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Image by </a:t>
            </a:r>
            <a:r>
              <a:rPr lang="en-US" sz="1200" dirty="0" err="1"/>
              <a:t>Kharnagy</a:t>
            </a:r>
            <a:r>
              <a:rPr lang="en-US" sz="1200" dirty="0"/>
              <a:t> (Own work) [CC BY-SA 4.0 </a:t>
            </a:r>
            <a:br>
              <a:rPr lang="en-US" sz="1200" dirty="0"/>
            </a:br>
            <a:r>
              <a:rPr lang="en-US" sz="1200" dirty="0"/>
              <a:t>(http://</a:t>
            </a:r>
            <a:r>
              <a:rPr lang="en-US" sz="1200" dirty="0" err="1"/>
              <a:t>creativecommons.org</a:t>
            </a:r>
            <a:r>
              <a:rPr lang="en-US" sz="1200" dirty="0"/>
              <a:t>/licenses/by-</a:t>
            </a:r>
            <a:r>
              <a:rPr lang="en-US" sz="1200" dirty="0" err="1"/>
              <a:t>sa</a:t>
            </a:r>
            <a:r>
              <a:rPr lang="en-US" sz="1200" dirty="0"/>
              <a:t>/4.0)], </a:t>
            </a:r>
            <a:br>
              <a:rPr lang="en-US" sz="1200" dirty="0"/>
            </a:br>
            <a:r>
              <a:rPr lang="en-US" sz="1200" dirty="0"/>
              <a:t>via Wikimedia Commons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112474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Continuous Architecting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1556792"/>
            <a:ext cx="324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Def. </a:t>
            </a:r>
            <a:r>
              <a:rPr lang="en-CA" sz="1600" i="1" dirty="0"/>
              <a:t>“architect for test, build and deploy, take quality attributes into account, take advantage of feedback from runtime” [1]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9004" y="1484784"/>
            <a:ext cx="2520280" cy="9292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99284" y="1494076"/>
            <a:ext cx="1649172" cy="85858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4016" y="29430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Continuous Integration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6024" y="3303116"/>
            <a:ext cx="237626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504" y="3303116"/>
            <a:ext cx="36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Def. </a:t>
            </a:r>
            <a:r>
              <a:rPr lang="en-CA" sz="1600" i="1" dirty="0"/>
              <a:t>“m</a:t>
            </a:r>
            <a:r>
              <a:rPr lang="en-CA" sz="1600" dirty="0"/>
              <a:t>erge all developer </a:t>
            </a:r>
            <a:br>
              <a:rPr lang="en-CA" sz="1600" dirty="0"/>
            </a:br>
            <a:r>
              <a:rPr lang="en-CA" sz="1600" dirty="0"/>
              <a:t>work-copies to a shared mainline frequently</a:t>
            </a:r>
            <a:r>
              <a:rPr lang="en-CA" sz="1600" i="1" dirty="0"/>
              <a:t>” [4]</a:t>
            </a:r>
          </a:p>
          <a:p>
            <a:r>
              <a:rPr lang="en-CA" sz="1600" b="1" i="1" dirty="0"/>
              <a:t>Examples. Apache Jenkins</a:t>
            </a:r>
            <a:r>
              <a:rPr lang="en-CA" sz="1600" i="1" dirty="0"/>
              <a:t>, </a:t>
            </a:r>
            <a:r>
              <a:rPr lang="en-CA" sz="1600" b="1" i="1" dirty="0"/>
              <a:t>Hudson,</a:t>
            </a:r>
            <a:r>
              <a:rPr lang="en-CA" sz="1600" i="1" dirty="0"/>
              <a:t> etc.</a:t>
            </a:r>
            <a:endParaRPr lang="en-CA" sz="1600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4511" y="46531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Continuous Testing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26519" y="5013176"/>
            <a:ext cx="1872208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2503" y="5013176"/>
            <a:ext cx="36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Def. </a:t>
            </a:r>
            <a:r>
              <a:rPr lang="en-CA" sz="1600" i="1" dirty="0"/>
              <a:t>“run tests as part the build pipeline so that every check-in and deployment is validated” [3]</a:t>
            </a:r>
          </a:p>
          <a:p>
            <a:r>
              <a:rPr lang="en-CA" sz="1600" b="1" i="1" dirty="0"/>
              <a:t>Examples. </a:t>
            </a:r>
            <a:r>
              <a:rPr lang="en-CA" sz="1600" b="1" i="1" dirty="0" err="1"/>
              <a:t>Selenium+GitHub+LI-API</a:t>
            </a:r>
            <a:r>
              <a:rPr lang="en-CA" sz="1600" i="1" dirty="0"/>
              <a:t>, etc.</a:t>
            </a:r>
            <a:endParaRPr lang="en-CA" sz="1600" b="1" i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198727" y="4305845"/>
            <a:ext cx="1852147" cy="71662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592288" y="3279332"/>
            <a:ext cx="1213038" cy="3163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592288" y="3303115"/>
            <a:ext cx="2917172" cy="791807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92288" y="2387072"/>
            <a:ext cx="3843813" cy="916042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99284" y="1484784"/>
            <a:ext cx="2810176" cy="66907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08A9E-0A6B-4792-A7F9-72B397E6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10361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9" grpId="0"/>
      <p:bldP spid="22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7" y="1268760"/>
            <a:ext cx="4623079" cy="26169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16016" y="2132856"/>
            <a:ext cx="4392488" cy="43204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" name="Diagram 8"/>
          <p:cNvGraphicFramePr/>
          <p:nvPr/>
        </p:nvGraphicFramePr>
        <p:xfrm>
          <a:off x="3876600" y="22453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2555776" y="3573016"/>
            <a:ext cx="2160240" cy="2880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07904" y="1340768"/>
            <a:ext cx="5400600" cy="7920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7339786">
            <a:off x="6717654" y="5530588"/>
            <a:ext cx="413891" cy="327092"/>
            <a:chOff x="1637328" y="2419049"/>
            <a:chExt cx="413891" cy="327092"/>
          </a:xfrm>
        </p:grpSpPr>
        <p:sp>
          <p:nvSpPr>
            <p:cNvPr id="16" name="Right Arrow 15"/>
            <p:cNvSpPr/>
            <p:nvPr/>
          </p:nvSpPr>
          <p:spPr>
            <a:xfrm rot="15120000">
              <a:off x="1680728" y="2375649"/>
              <a:ext cx="327092" cy="41389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T"/>
            </a:p>
          </p:txBody>
        </p:sp>
        <p:sp>
          <p:nvSpPr>
            <p:cNvPr id="17" name="Right Arrow 4"/>
            <p:cNvSpPr/>
            <p:nvPr/>
          </p:nvSpPr>
          <p:spPr>
            <a:xfrm rot="25920000">
              <a:off x="1744954" y="2505090"/>
              <a:ext cx="228964" cy="248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CA" sz="800" kern="120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7716F-1F79-20D9-68FE-24679476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8186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9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CA" dirty="0"/>
              <a:t>Part 2: DevOps Pipelines Maintenance and Evolution Explained!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865F8-D0B2-3245-A9F6-5F06F5A3A0C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14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EC2C-9B53-3DBB-16E4-6F41808F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FD9E-135D-4F26-91E3-4040579B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2A86-9E46-C634-B6A6-246D7CF9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pic>
        <p:nvPicPr>
          <p:cNvPr id="2050" name="Picture 2" descr="Building an E2E DevOps Pipeline. What is DevOps ? | by Ahmed KHALED | Medium">
            <a:extLst>
              <a:ext uri="{FF2B5EF4-FFF2-40B4-BE49-F238E27FC236}">
                <a16:creationId xmlns:a16="http://schemas.microsoft.com/office/drawing/2014/main" id="{FD73A270-2216-A79F-8E17-DD3321E2E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r="6875"/>
          <a:stretch/>
        </p:blipFill>
        <p:spPr bwMode="auto">
          <a:xfrm>
            <a:off x="0" y="819490"/>
            <a:ext cx="9114006" cy="521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29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B1F6E-1CED-468D-BF7A-F9DF3E89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5" y="1103645"/>
            <a:ext cx="1946698" cy="158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7E0C3B-B37C-4BAE-9DCC-009D9045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672" y="3339523"/>
            <a:ext cx="2437087" cy="2425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00D3C-C391-472E-BEDC-FC867F90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" y="2342805"/>
            <a:ext cx="3649687" cy="1272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E3F73-D68B-4FB1-A137-9F82CBC53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616" y="2178213"/>
            <a:ext cx="4134132" cy="1551414"/>
          </a:xfrm>
          <a:prstGeom prst="rect">
            <a:avLst/>
          </a:prstGeom>
        </p:spPr>
      </p:pic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22850F50-2F76-43C8-AC7B-A305ED1275C9}"/>
              </a:ext>
            </a:extLst>
          </p:cNvPr>
          <p:cNvSpPr/>
          <p:nvPr/>
        </p:nvSpPr>
        <p:spPr bwMode="auto">
          <a:xfrm>
            <a:off x="3624156" y="2315894"/>
            <a:ext cx="1207008" cy="1207008"/>
          </a:xfrm>
          <a:prstGeom prst="flowChartConnector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CA" sz="1765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BFBB85D0-ED47-4CED-A1EA-FC25C34A091D}"/>
              </a:ext>
            </a:extLst>
          </p:cNvPr>
          <p:cNvSpPr/>
          <p:nvPr/>
        </p:nvSpPr>
        <p:spPr bwMode="auto">
          <a:xfrm>
            <a:off x="3624156" y="2325659"/>
            <a:ext cx="1207008" cy="1207008"/>
          </a:xfrm>
          <a:prstGeom prst="flowChartConnector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CA" sz="1765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F7CCE2E9-5D6D-4158-A91D-02D595F8D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88" y="2429858"/>
            <a:ext cx="721532" cy="360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D93B1-8FB0-4642-88A4-8E1F6AD81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990" y="3134438"/>
            <a:ext cx="820267" cy="19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C1DBEF-13DF-4CB9-B8AA-CDCD69D4E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90" y="2291103"/>
            <a:ext cx="730825" cy="450919"/>
          </a:xfrm>
          <a:prstGeom prst="rect">
            <a:avLst/>
          </a:prstGeom>
        </p:spPr>
      </p:pic>
      <p:pic>
        <p:nvPicPr>
          <p:cNvPr id="15" name="Picture 14" descr="A drawing of a face&#10;&#10;Description generated with high confidence">
            <a:extLst>
              <a:ext uri="{FF2B5EF4-FFF2-40B4-BE49-F238E27FC236}">
                <a16:creationId xmlns:a16="http://schemas.microsoft.com/office/drawing/2014/main" id="{AEDE64BB-CAF4-4747-BE61-DFC6BBBAE2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rcRect l="3355" t="12699" r="5707" b="7516"/>
          <a:stretch/>
        </p:blipFill>
        <p:spPr>
          <a:xfrm>
            <a:off x="2089133" y="3937060"/>
            <a:ext cx="661396" cy="410255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2CCADE6-DD63-4C07-B22E-181637976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2212" y="3416298"/>
            <a:ext cx="653054" cy="400322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50CE6A-C006-48FC-946D-24CA37D94C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6046" y="3464416"/>
            <a:ext cx="400322" cy="4003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4539E7-DDAF-4C7C-ACCB-80452D903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750" y="3832651"/>
            <a:ext cx="820267" cy="192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988476-8D65-48A9-AC52-F4F7F4DA127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654" y="3558039"/>
            <a:ext cx="534020" cy="360464"/>
          </a:xfrm>
          <a:prstGeom prst="rect">
            <a:avLst/>
          </a:prstGeom>
        </p:spPr>
      </p:pic>
      <p:pic>
        <p:nvPicPr>
          <p:cNvPr id="20" name="Picture 19" descr="A drawing of a face&#10;&#10;Description generated with high confidence">
            <a:extLst>
              <a:ext uri="{FF2B5EF4-FFF2-40B4-BE49-F238E27FC236}">
                <a16:creationId xmlns:a16="http://schemas.microsoft.com/office/drawing/2014/main" id="{C4C0CADA-1919-4495-BF42-7E21847F370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1157" y="3972362"/>
            <a:ext cx="638651" cy="4479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5039AA-5BD4-457E-B334-98E2031122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535" y="4478792"/>
            <a:ext cx="1077054" cy="358121"/>
          </a:xfrm>
          <a:prstGeom prst="rect">
            <a:avLst/>
          </a:prstGeom>
        </p:spPr>
      </p:pic>
      <p:pic>
        <p:nvPicPr>
          <p:cNvPr id="22" name="Picture 2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7CCC15D-4CB8-47E4-A724-E5E2607C0C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6736" y="4670474"/>
            <a:ext cx="1182521" cy="3978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C7FA7E-ABD6-46CB-B836-953D3A65102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8897" t="9516" b="15012"/>
          <a:stretch/>
        </p:blipFill>
        <p:spPr>
          <a:xfrm>
            <a:off x="6602159" y="4632422"/>
            <a:ext cx="746130" cy="4658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7B5B33-C277-4E00-A43D-E7AA2218E53A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2275" y="4687167"/>
            <a:ext cx="1481810" cy="454433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12890388-6C73-450F-92D1-981E242646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48012" y="3820066"/>
            <a:ext cx="1281710" cy="2648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3F0A7A-0231-4D6D-B134-942031F75C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57105" y="5118716"/>
            <a:ext cx="1409642" cy="339060"/>
          </a:xfrm>
          <a:prstGeom prst="rect">
            <a:avLst/>
          </a:prstGeom>
        </p:spPr>
      </p:pic>
      <p:pic>
        <p:nvPicPr>
          <p:cNvPr id="27" name="Picture 2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865CF503-52CE-4DDC-9B1B-B41A2ED4D5C2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7672" y="5109988"/>
            <a:ext cx="1240155" cy="3500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06BF97-E290-4B52-8958-4EE76B51A5A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24401" r="21955"/>
          <a:stretch/>
        </p:blipFill>
        <p:spPr>
          <a:xfrm>
            <a:off x="5070395" y="2247536"/>
            <a:ext cx="496652" cy="612934"/>
          </a:xfrm>
          <a:prstGeom prst="rect">
            <a:avLst/>
          </a:prstGeom>
        </p:spPr>
      </p:pic>
      <p:pic>
        <p:nvPicPr>
          <p:cNvPr id="29" name="Picture 28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8DAA7B4-071D-4D56-94C7-15878AD436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44618" y="2512732"/>
            <a:ext cx="803672" cy="220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05B244-B503-41CD-B10B-277ECCBAAC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85733" y="3280903"/>
            <a:ext cx="4572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4EFEBC-62D9-49C1-A400-357917AEE55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1" t="7694" r="13781" b="16241"/>
          <a:stretch/>
        </p:blipFill>
        <p:spPr>
          <a:xfrm>
            <a:off x="7989314" y="3269209"/>
            <a:ext cx="1093557" cy="347552"/>
          </a:xfrm>
          <a:prstGeom prst="rect">
            <a:avLst/>
          </a:prstGeom>
        </p:spPr>
      </p:pic>
      <p:pic>
        <p:nvPicPr>
          <p:cNvPr id="32" name="Picture 3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E958B8C-E80D-4099-8815-54165F1CA0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62573" y="3734428"/>
            <a:ext cx="985266" cy="3314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443EB65-0DC1-4DB4-99E1-D33434E812A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8897" t="9516" b="15012"/>
          <a:stretch/>
        </p:blipFill>
        <p:spPr>
          <a:xfrm>
            <a:off x="8102941" y="2322231"/>
            <a:ext cx="679808" cy="4244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B2569B-02D5-453F-B3FC-6C8EBD15855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50137" y="3073182"/>
            <a:ext cx="774504" cy="2722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B75658C-5476-4847-9A99-F8C9BC02D19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9072" b="29279"/>
          <a:stretch/>
        </p:blipFill>
        <p:spPr>
          <a:xfrm>
            <a:off x="6107305" y="1876780"/>
            <a:ext cx="792956" cy="2237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23A1F71-184D-411A-A223-F58D85C6AAA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118" b="33546"/>
          <a:stretch/>
        </p:blipFill>
        <p:spPr>
          <a:xfrm>
            <a:off x="5175800" y="1858368"/>
            <a:ext cx="914400" cy="2354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1E02DF-D251-41A5-9C54-69F86B1A141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609" b="32682"/>
          <a:stretch/>
        </p:blipFill>
        <p:spPr>
          <a:xfrm>
            <a:off x="4815187" y="1280062"/>
            <a:ext cx="857294" cy="2975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B6F9DEE-B7C8-4ED3-B378-93D9054780D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78152" y="1787076"/>
            <a:ext cx="1077978" cy="493206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7D22955-7A54-4073-9630-02AFCDBC91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30021" y="4124941"/>
            <a:ext cx="712052" cy="635273"/>
          </a:xfrm>
          <a:prstGeom prst="rect">
            <a:avLst/>
          </a:prstGeom>
        </p:spPr>
      </p:pic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AE4D5B-013C-4819-8DE7-BE2EB17B1AC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48607" y="4163979"/>
            <a:ext cx="681413" cy="51549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A3F0AE1-12DF-47A6-BEAD-B97A7A58F291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7" r="26396" b="25648"/>
          <a:stretch/>
        </p:blipFill>
        <p:spPr>
          <a:xfrm>
            <a:off x="3762018" y="2449905"/>
            <a:ext cx="999357" cy="88001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1C5F48-6E11-4F53-8660-AB71C4D3F44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3046" y="4261823"/>
            <a:ext cx="2144128" cy="45588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A80CC8-96E6-4801-B920-B3CB191679D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7295" y="4003153"/>
            <a:ext cx="256207" cy="2562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87BFC89-8872-4131-8CC6-8875597E8277}"/>
              </a:ext>
            </a:extLst>
          </p:cNvPr>
          <p:cNvSpPr txBox="1"/>
          <p:nvPr/>
        </p:nvSpPr>
        <p:spPr>
          <a:xfrm>
            <a:off x="319622" y="3931794"/>
            <a:ext cx="1430216" cy="42934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500">
                <a:solidFill>
                  <a:srgbClr val="7030A0"/>
                </a:solidFill>
              </a:rPr>
              <a:t>Visual Studio</a:t>
            </a:r>
            <a:endParaRPr lang="en-CA" sz="1500" err="1">
              <a:solidFill>
                <a:srgbClr val="7030A0"/>
              </a:solidFill>
            </a:endParaRPr>
          </a:p>
        </p:txBody>
      </p:sp>
      <p:pic>
        <p:nvPicPr>
          <p:cNvPr id="46" name="Picture 4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CD9D4415-8052-47D4-8FE9-3D36C5B7281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679147" y="1538523"/>
            <a:ext cx="220560" cy="23547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F89794-2CAE-4153-A0B3-C832C57324A7}"/>
              </a:ext>
            </a:extLst>
          </p:cNvPr>
          <p:cNvSpPr txBox="1"/>
          <p:nvPr/>
        </p:nvSpPr>
        <p:spPr>
          <a:xfrm>
            <a:off x="5825827" y="1451324"/>
            <a:ext cx="1849376" cy="408573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>
                <a:solidFill>
                  <a:srgbClr val="7030A0"/>
                </a:solidFill>
              </a:rPr>
              <a:t>Application Insights</a:t>
            </a:r>
            <a:endParaRPr lang="en-CA" sz="1350" err="1">
              <a:solidFill>
                <a:srgbClr val="7030A0"/>
              </a:solidFill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8BBBBBD4-4B5D-483F-8771-375E44224B1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433638" y="1578038"/>
            <a:ext cx="1148942" cy="158475"/>
          </a:xfrm>
          <a:prstGeom prst="rect">
            <a:avLst/>
          </a:prstGeom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99925D9-2FAF-479E-B53F-515F696CE64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854608" y="4164440"/>
            <a:ext cx="933372" cy="22374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44B9271-4CF0-485F-8437-54606EBB755A}"/>
              </a:ext>
            </a:extLst>
          </p:cNvPr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472" y="3885327"/>
            <a:ext cx="570712" cy="570712"/>
          </a:xfrm>
          <a:prstGeom prst="rect">
            <a:avLst/>
          </a:prstGeom>
        </p:spPr>
      </p:pic>
      <p:pic>
        <p:nvPicPr>
          <p:cNvPr id="52" name="Picture 5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86A37B3-8A5E-436E-83A4-ACA97685D5A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45195" y="4777556"/>
            <a:ext cx="1234108" cy="2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5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16D4-9456-22A4-A744-DF597580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5276"/>
            <a:ext cx="7886700" cy="1325563"/>
          </a:xfrm>
        </p:spPr>
        <p:txBody>
          <a:bodyPr/>
          <a:lstStyle/>
          <a:p>
            <a:r>
              <a:rPr lang="en-IT" dirty="0"/>
              <a:t>Digital.ai DevOps Periodic Table</a:t>
            </a:r>
          </a:p>
        </p:txBody>
      </p:sp>
      <p:pic>
        <p:nvPicPr>
          <p:cNvPr id="6" name="Content Placeholder 5" descr="A table of periodic table of elements&#10;&#10;Description automatically generated">
            <a:extLst>
              <a:ext uri="{FF2B5EF4-FFF2-40B4-BE49-F238E27FC236}">
                <a16:creationId xmlns:a16="http://schemas.microsoft.com/office/drawing/2014/main" id="{AF7C410E-0931-FE7D-3FCE-05E0AD47E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92275"/>
            <a:ext cx="9192645" cy="42306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42E7A-9BC7-0734-65DB-0E7C963A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pic>
        <p:nvPicPr>
          <p:cNvPr id="8" name="Picture 7" descr="A group of squares with letters and numbers&#10;&#10;Description automatically generated">
            <a:extLst>
              <a:ext uri="{FF2B5EF4-FFF2-40B4-BE49-F238E27FC236}">
                <a16:creationId xmlns:a16="http://schemas.microsoft.com/office/drawing/2014/main" id="{7011EB2B-DECD-FCA3-ADDB-8B64A090B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37" y="5446811"/>
            <a:ext cx="7772400" cy="14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29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5C06BFF6-F875-6F47-A261-CD013BD93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4" y="165357"/>
            <a:ext cx="9152164" cy="2917188"/>
          </a:xfrm>
          <a:prstGeom prst="rect">
            <a:avLst/>
          </a:prstGeom>
        </p:spPr>
      </p:pic>
      <p:pic>
        <p:nvPicPr>
          <p:cNvPr id="8" name="Picture 7" descr="A diagram of a delivery process&#10;&#10;Description automatically generated">
            <a:extLst>
              <a:ext uri="{FF2B5EF4-FFF2-40B4-BE49-F238E27FC236}">
                <a16:creationId xmlns:a16="http://schemas.microsoft.com/office/drawing/2014/main" id="{30F92B90-78F2-8620-521D-ED11243D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8" y="3154640"/>
            <a:ext cx="8977746" cy="37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70123"/>
            <a:ext cx="7668344" cy="8382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DevOps? </a:t>
            </a:r>
            <a:br>
              <a:rPr lang="en-US" b="1" dirty="0"/>
            </a:br>
            <a:r>
              <a:rPr lang="en-US" b="1" dirty="0"/>
              <a:t>Top failure causes so far*</a:t>
            </a:r>
            <a:endParaRPr lang="en-US" dirty="0"/>
          </a:p>
        </p:txBody>
      </p:sp>
      <p:sp>
        <p:nvSpPr>
          <p:cNvPr id="29389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489950" cy="4852988"/>
          </a:xfrm>
          <a:ln/>
        </p:spPr>
        <p:txBody>
          <a:bodyPr lIns="0" tIns="20802" rIns="0" bIns="0"/>
          <a:lstStyle/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Unrealistic deadlines, e.g., imposed by someone external to the technical staff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Requirements &amp; people change (too) often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chemeClr val="tx1"/>
                </a:solidFill>
              </a:rPr>
              <a:t>Effort and resources have been estimated in an overly optimistic way, 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chemeClr val="tx1"/>
                </a:solidFill>
              </a:rPr>
              <a:t>Risks have not been taken into account from the start of the project. </a:t>
            </a:r>
          </a:p>
          <a:p>
            <a:pPr marL="1263650" lvl="2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chemeClr val="tx1"/>
                </a:solidFill>
              </a:rPr>
              <a:t>Risks can be technical or human difficulties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rgbClr val="000000"/>
                </a:solidFill>
              </a:rPr>
              <a:t>Communication problems among staff members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rgbClr val="000000"/>
                </a:solidFill>
              </a:rPr>
              <a:t>Difficulty by the management to recognize recurrent delays and take immediate action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chemeClr val="tx1"/>
                </a:solidFill>
              </a:rPr>
              <a:t>Subversive stakeholders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4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496" y="6474822"/>
            <a:ext cx="3403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*Gartner Report 2022 + Our Own SLR</a:t>
            </a:r>
          </a:p>
        </p:txBody>
      </p:sp>
    </p:spTree>
    <p:extLst>
      <p:ext uri="{BB962C8B-B14F-4D97-AF65-F5344CB8AC3E}">
        <p14:creationId xmlns:p14="http://schemas.microsoft.com/office/powerpoint/2010/main" val="1135616213"/>
      </p:ext>
    </p:extLst>
  </p:cSld>
  <p:clrMapOvr>
    <a:masterClrMapping/>
  </p:clrMapOvr>
  <p:transition spd="med" advTm="364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59B8-980E-40CC-8379-40DECDBC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GitHub Actions?</a:t>
            </a:r>
          </a:p>
        </p:txBody>
      </p:sp>
    </p:spTree>
    <p:extLst>
      <p:ext uri="{BB962C8B-B14F-4D97-AF65-F5344CB8AC3E}">
        <p14:creationId xmlns:p14="http://schemas.microsoft.com/office/powerpoint/2010/main" val="33477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a workflow on any GitHub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7B637-881C-45E3-A52D-F3E77141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8366" r="14584" b="20000"/>
          <a:stretch/>
        </p:blipFill>
        <p:spPr>
          <a:xfrm>
            <a:off x="-141513" y="1407291"/>
            <a:ext cx="9544221" cy="45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6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GB" dirty="0"/>
              <a:t>Built to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75CE31-84B7-43BA-8F99-57EE81F61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5274" r="14427" b="4230"/>
          <a:stretch/>
        </p:blipFill>
        <p:spPr>
          <a:xfrm>
            <a:off x="-59375" y="1244604"/>
            <a:ext cx="9246828" cy="56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F7AF2BE-D9A3-472E-AD7B-B4F31B77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4" y="4390218"/>
            <a:ext cx="238736" cy="6420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Community-powered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CB4E-B357-439A-A0B0-B2CA5FCAD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5" r="1196" b="5571"/>
          <a:stretch/>
        </p:blipFill>
        <p:spPr>
          <a:xfrm>
            <a:off x="686942" y="1831550"/>
            <a:ext cx="7886700" cy="3795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F40F99-7C75-44A2-B563-538957F03E68}"/>
              </a:ext>
            </a:extLst>
          </p:cNvPr>
          <p:cNvSpPr/>
          <p:nvPr/>
        </p:nvSpPr>
        <p:spPr>
          <a:xfrm>
            <a:off x="5010375" y="1756859"/>
            <a:ext cx="3905026" cy="1972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21B30-B202-432E-B813-E4F3D370028C}"/>
              </a:ext>
            </a:extLst>
          </p:cNvPr>
          <p:cNvSpPr/>
          <p:nvPr/>
        </p:nvSpPr>
        <p:spPr>
          <a:xfrm>
            <a:off x="326763" y="1833627"/>
            <a:ext cx="1702398" cy="1895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DF281-6186-40AD-8553-7B57F5C77235}"/>
              </a:ext>
            </a:extLst>
          </p:cNvPr>
          <p:cNvSpPr/>
          <p:nvPr/>
        </p:nvSpPr>
        <p:spPr>
          <a:xfrm>
            <a:off x="463924" y="5012391"/>
            <a:ext cx="1565237" cy="693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C7FBF-C434-459A-90BE-4D01999B38AD}"/>
              </a:ext>
            </a:extLst>
          </p:cNvPr>
          <p:cNvSpPr/>
          <p:nvPr/>
        </p:nvSpPr>
        <p:spPr>
          <a:xfrm>
            <a:off x="5010375" y="4996340"/>
            <a:ext cx="3828377" cy="72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6986F5-2DF6-4DC5-8E3A-2EEB8E5F4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23581" y="3742564"/>
            <a:ext cx="3280537" cy="609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7E231-62BE-4E76-9463-1A87BB94E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123" y="3739904"/>
            <a:ext cx="3294697" cy="595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3A2072-8521-4D45-BFE8-A344EAF0BA2C}"/>
              </a:ext>
            </a:extLst>
          </p:cNvPr>
          <p:cNvSpPr/>
          <p:nvPr/>
        </p:nvSpPr>
        <p:spPr>
          <a:xfrm>
            <a:off x="608647" y="4351715"/>
            <a:ext cx="1420514" cy="38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058F2F-8E90-4024-BEC0-584D77113108}"/>
              </a:ext>
            </a:extLst>
          </p:cNvPr>
          <p:cNvSpPr/>
          <p:nvPr/>
        </p:nvSpPr>
        <p:spPr>
          <a:xfrm>
            <a:off x="4992053" y="4338694"/>
            <a:ext cx="3724751" cy="63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6ED3F-5895-418C-9383-35B0D8DE0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12" y="4422013"/>
            <a:ext cx="1420514" cy="576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2C56B1-CFDE-41E5-B823-B2C598CE5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5997" y="4390218"/>
            <a:ext cx="1511858" cy="621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AAF40E-754D-4C20-9687-79E12642C1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>
            <a:off x="8187691" y="3691474"/>
            <a:ext cx="5146673" cy="55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978521-94E3-4D05-9F08-FC17EBD4A8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>
            <a:off x="-3117512" y="3689785"/>
            <a:ext cx="5146673" cy="55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73B74B-73F2-4882-B0BA-7ED4E637C0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725" b="42420"/>
          <a:stretch/>
        </p:blipFill>
        <p:spPr>
          <a:xfrm>
            <a:off x="-3103572" y="4354637"/>
            <a:ext cx="5146673" cy="531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9E4458-F96A-4917-94C5-1A210B959E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 rot="10800000">
            <a:off x="-3103572" y="4999416"/>
            <a:ext cx="5146673" cy="556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610B77-D63E-499C-9DA0-8B7ED415BC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 rot="10800000">
            <a:off x="5010374" y="5001111"/>
            <a:ext cx="5146673" cy="556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8C082-3759-4C56-BDB5-112C272E13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8484" b="42420"/>
          <a:stretch/>
        </p:blipFill>
        <p:spPr>
          <a:xfrm>
            <a:off x="4992052" y="4338694"/>
            <a:ext cx="5146673" cy="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0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9189-ADB4-439C-BF63-370A87B5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Simple, pay-as-you-go pricing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68F5E-D133-4A2B-B9CE-6BFDC5F1C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1" t="38952" r="16422" b="4751"/>
          <a:stretch/>
        </p:blipFill>
        <p:spPr>
          <a:xfrm>
            <a:off x="20183" y="1828801"/>
            <a:ext cx="8928163" cy="39544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2A1C67-C091-4F98-8A8E-0A06A957C4A5}"/>
              </a:ext>
            </a:extLst>
          </p:cNvPr>
          <p:cNvSpPr/>
          <p:nvPr/>
        </p:nvSpPr>
        <p:spPr>
          <a:xfrm>
            <a:off x="5958392" y="4746139"/>
            <a:ext cx="645459" cy="266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1712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E1118-A5F0-49B1-8852-812A88CA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~Demo: Your first Workflow</a:t>
            </a:r>
          </a:p>
        </p:txBody>
      </p:sp>
    </p:spTree>
    <p:extLst>
      <p:ext uri="{BB962C8B-B14F-4D97-AF65-F5344CB8AC3E}">
        <p14:creationId xmlns:p14="http://schemas.microsoft.com/office/powerpoint/2010/main" val="290923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9FBECE-3CB7-47BE-947C-D2149CB8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Sample Workflow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09E5F2-DEE5-4DCA-9F20-CC60DBEE77DE}"/>
              </a:ext>
            </a:extLst>
          </p:cNvPr>
          <p:cNvSpPr/>
          <p:nvPr/>
        </p:nvSpPr>
        <p:spPr>
          <a:xfrm>
            <a:off x="536538" y="1756859"/>
            <a:ext cx="8435340" cy="4034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25" b="1" dirty="0">
                <a:solidFill>
                  <a:srgbClr val="FF0000"/>
                </a:solidFill>
              </a:rPr>
              <a:t>on:</a:t>
            </a:r>
          </a:p>
          <a:p>
            <a:pPr lvl="1"/>
            <a:r>
              <a:rPr lang="en-GB" sz="1125" b="1" dirty="0">
                <a:solidFill>
                  <a:srgbClr val="FF0000"/>
                </a:solidFill>
              </a:rPr>
              <a:t>push:</a:t>
            </a:r>
          </a:p>
          <a:p>
            <a:pPr lvl="2"/>
            <a:r>
              <a:rPr lang="en-GB" sz="1125" b="1" dirty="0">
                <a:solidFill>
                  <a:srgbClr val="FF0000"/>
                </a:solidFill>
              </a:rPr>
              <a:t> branches:</a:t>
            </a:r>
          </a:p>
          <a:p>
            <a:pPr lvl="3"/>
            <a:r>
              <a:rPr lang="en-GB" sz="1125" b="1" dirty="0">
                <a:solidFill>
                  <a:srgbClr val="FF0000"/>
                </a:solidFill>
              </a:rPr>
              <a:t>- master</a:t>
            </a:r>
          </a:p>
          <a:p>
            <a:r>
              <a:rPr lang="en-GB" sz="1125" b="1" dirty="0">
                <a:solidFill>
                  <a:srgbClr val="FF0000"/>
                </a:solidFill>
              </a:rPr>
              <a:t>jobs:</a:t>
            </a:r>
          </a:p>
          <a:p>
            <a:pPr lvl="1"/>
            <a:r>
              <a:rPr lang="en-GB" sz="1125" b="1" dirty="0">
                <a:solidFill>
                  <a:srgbClr val="FF0000"/>
                </a:solidFill>
              </a:rPr>
              <a:t>build-and-deploy:</a:t>
            </a:r>
          </a:p>
          <a:p>
            <a:pPr lvl="1"/>
            <a:r>
              <a:rPr lang="en-GB" sz="1125" b="1" dirty="0">
                <a:solidFill>
                  <a:srgbClr val="FF0000"/>
                </a:solidFill>
              </a:rPr>
              <a:t>name: Build and Deploy</a:t>
            </a:r>
          </a:p>
          <a:p>
            <a:pPr lvl="1"/>
            <a:r>
              <a:rPr lang="en-GB" sz="1125" b="1" dirty="0">
                <a:solidFill>
                  <a:srgbClr val="FF0000"/>
                </a:solidFill>
              </a:rPr>
              <a:t>runs-on: ${{ </a:t>
            </a:r>
            <a:r>
              <a:rPr lang="en-GB" sz="1125" b="1" dirty="0" err="1">
                <a:solidFill>
                  <a:srgbClr val="FF0000"/>
                </a:solidFill>
              </a:rPr>
              <a:t>matrix.os</a:t>
            </a:r>
            <a:r>
              <a:rPr lang="en-GB" sz="1125" b="1" dirty="0">
                <a:solidFill>
                  <a:srgbClr val="FF0000"/>
                </a:solidFill>
              </a:rPr>
              <a:t> }}</a:t>
            </a:r>
          </a:p>
          <a:p>
            <a:pPr lvl="1"/>
            <a:r>
              <a:rPr lang="en-GB" sz="1125" b="1" dirty="0">
                <a:solidFill>
                  <a:srgbClr val="FF0000"/>
                </a:solidFill>
              </a:rPr>
              <a:t>strategy:</a:t>
            </a:r>
          </a:p>
          <a:p>
            <a:pPr lvl="2"/>
            <a:r>
              <a:rPr lang="en-GB" sz="1125" b="1" dirty="0">
                <a:solidFill>
                  <a:srgbClr val="FF0000"/>
                </a:solidFill>
              </a:rPr>
              <a:t> matrix:</a:t>
            </a:r>
          </a:p>
          <a:p>
            <a:pPr lvl="2"/>
            <a:r>
              <a:rPr lang="en-GB" sz="1125" b="1" dirty="0">
                <a:solidFill>
                  <a:srgbClr val="FF0000"/>
                </a:solidFill>
              </a:rPr>
              <a:t>         </a:t>
            </a:r>
            <a:r>
              <a:rPr lang="en-GB" sz="1125" b="1" dirty="0" err="1">
                <a:solidFill>
                  <a:srgbClr val="FF0000"/>
                </a:solidFill>
              </a:rPr>
              <a:t>node_version</a:t>
            </a:r>
            <a:r>
              <a:rPr lang="en-GB" sz="1125" b="1" dirty="0">
                <a:solidFill>
                  <a:srgbClr val="FF0000"/>
                </a:solidFill>
              </a:rPr>
              <a:t>: ['8', '10', '12']</a:t>
            </a:r>
          </a:p>
          <a:p>
            <a:pPr lvl="3"/>
            <a:r>
              <a:rPr lang="en-GB" sz="1125" b="1" dirty="0" err="1">
                <a:solidFill>
                  <a:srgbClr val="FF0000"/>
                </a:solidFill>
              </a:rPr>
              <a:t>os</a:t>
            </a:r>
            <a:r>
              <a:rPr lang="en-GB" sz="1125" b="1" dirty="0">
                <a:solidFill>
                  <a:srgbClr val="FF0000"/>
                </a:solidFill>
              </a:rPr>
              <a:t>: [ubuntu-latest, windows-latest, macOS-latest]</a:t>
            </a:r>
          </a:p>
          <a:p>
            <a:r>
              <a:rPr lang="en-GB" sz="1125" b="1" dirty="0">
                <a:solidFill>
                  <a:srgbClr val="FF0000"/>
                </a:solidFill>
              </a:rPr>
              <a:t>steps:</a:t>
            </a:r>
          </a:p>
          <a:p>
            <a:pPr lvl="1"/>
            <a:r>
              <a:rPr lang="en-GB" sz="1125" b="1" dirty="0">
                <a:solidFill>
                  <a:srgbClr val="FF0000"/>
                </a:solidFill>
              </a:rPr>
              <a:t>- uses: actions/checkout@v2</a:t>
            </a:r>
          </a:p>
          <a:p>
            <a:pPr lvl="1"/>
            <a:r>
              <a:rPr lang="en-GB" sz="1125" b="1" dirty="0">
                <a:solidFill>
                  <a:srgbClr val="FF0000"/>
                </a:solidFill>
              </a:rPr>
              <a:t>- name: Use Node.js ${{ </a:t>
            </a:r>
            <a:r>
              <a:rPr lang="en-GB" sz="1125" b="1" dirty="0" err="1">
                <a:solidFill>
                  <a:srgbClr val="FF0000"/>
                </a:solidFill>
              </a:rPr>
              <a:t>env.NODE_VERSION</a:t>
            </a:r>
            <a:r>
              <a:rPr lang="en-GB" sz="1125" b="1" dirty="0">
                <a:solidFill>
                  <a:srgbClr val="FF0000"/>
                </a:solidFill>
              </a:rPr>
              <a:t> }}</a:t>
            </a:r>
          </a:p>
          <a:p>
            <a:r>
              <a:rPr lang="en-GB" sz="1125" b="1" dirty="0">
                <a:solidFill>
                  <a:srgbClr val="FF0000"/>
                </a:solidFill>
              </a:rPr>
              <a:t>           uses: actions/setup-node@v1</a:t>
            </a:r>
          </a:p>
          <a:p>
            <a:r>
              <a:rPr lang="en-GB" sz="1125" b="1" dirty="0">
                <a:solidFill>
                  <a:srgbClr val="FF0000"/>
                </a:solidFill>
              </a:rPr>
              <a:t>           with:</a:t>
            </a:r>
          </a:p>
          <a:p>
            <a:r>
              <a:rPr lang="en-GB" sz="1125" b="1" dirty="0">
                <a:solidFill>
                  <a:srgbClr val="FF0000"/>
                </a:solidFill>
              </a:rPr>
              <a:t>                   node-version: ${{ </a:t>
            </a:r>
            <a:r>
              <a:rPr lang="en-GB" sz="1125" b="1" dirty="0" err="1">
                <a:solidFill>
                  <a:srgbClr val="FF0000"/>
                </a:solidFill>
              </a:rPr>
              <a:t>env.NODE_VERSION</a:t>
            </a:r>
            <a:r>
              <a:rPr lang="en-GB" sz="1125" b="1" dirty="0">
                <a:solidFill>
                  <a:srgbClr val="FF0000"/>
                </a:solidFill>
              </a:rPr>
              <a:t> }}</a:t>
            </a:r>
          </a:p>
          <a:p>
            <a:pPr lvl="1"/>
            <a:r>
              <a:rPr lang="en-GB" sz="1125" b="1" dirty="0">
                <a:solidFill>
                  <a:srgbClr val="FF0000"/>
                </a:solidFill>
              </a:rPr>
              <a:t>- name: </a:t>
            </a:r>
            <a:r>
              <a:rPr lang="en-GB" sz="1125" b="1" dirty="0" err="1">
                <a:solidFill>
                  <a:srgbClr val="FF0000"/>
                </a:solidFill>
              </a:rPr>
              <a:t>npm</a:t>
            </a:r>
            <a:r>
              <a:rPr lang="en-GB" sz="1125" b="1" dirty="0">
                <a:solidFill>
                  <a:srgbClr val="FF0000"/>
                </a:solidFill>
              </a:rPr>
              <a:t> install, build, and test</a:t>
            </a:r>
          </a:p>
          <a:p>
            <a:r>
              <a:rPr lang="en-GB" sz="1125" b="1" dirty="0">
                <a:solidFill>
                  <a:srgbClr val="FF0000"/>
                </a:solidFill>
              </a:rPr>
              <a:t>           run: |</a:t>
            </a:r>
          </a:p>
          <a:p>
            <a:pPr lvl="2"/>
            <a:r>
              <a:rPr lang="en-GB" sz="1125" b="1" dirty="0">
                <a:solidFill>
                  <a:srgbClr val="FF0000"/>
                </a:solidFill>
              </a:rPr>
              <a:t>  </a:t>
            </a:r>
            <a:r>
              <a:rPr lang="en-GB" sz="1125" b="1" dirty="0" err="1">
                <a:solidFill>
                  <a:srgbClr val="FF0000"/>
                </a:solidFill>
              </a:rPr>
              <a:t>npm</a:t>
            </a:r>
            <a:r>
              <a:rPr lang="en-GB" sz="1125" b="1" dirty="0">
                <a:solidFill>
                  <a:srgbClr val="FF0000"/>
                </a:solidFill>
              </a:rPr>
              <a:t> install</a:t>
            </a:r>
          </a:p>
          <a:p>
            <a:r>
              <a:rPr lang="en-GB" sz="1125" b="1" dirty="0">
                <a:solidFill>
                  <a:srgbClr val="FF0000"/>
                </a:solidFill>
              </a:rPr>
              <a:t>                   </a:t>
            </a:r>
            <a:r>
              <a:rPr lang="en-GB" sz="1125" b="1" dirty="0" err="1">
                <a:solidFill>
                  <a:srgbClr val="FF0000"/>
                </a:solidFill>
              </a:rPr>
              <a:t>npm</a:t>
            </a:r>
            <a:r>
              <a:rPr lang="en-GB" sz="1125" b="1" dirty="0">
                <a:solidFill>
                  <a:srgbClr val="FF0000"/>
                </a:solidFill>
              </a:rPr>
              <a:t> run build --if-present</a:t>
            </a:r>
          </a:p>
          <a:p>
            <a:r>
              <a:rPr lang="en-GB" sz="1125" b="1" dirty="0">
                <a:solidFill>
                  <a:srgbClr val="FF0000"/>
                </a:solidFill>
              </a:rPr>
              <a:t>                   </a:t>
            </a:r>
            <a:r>
              <a:rPr lang="en-GB" sz="1125" b="1" dirty="0" err="1">
                <a:solidFill>
                  <a:srgbClr val="FF0000"/>
                </a:solidFill>
              </a:rPr>
              <a:t>npm</a:t>
            </a:r>
            <a:r>
              <a:rPr lang="en-GB" sz="1125" b="1" dirty="0">
                <a:solidFill>
                  <a:srgbClr val="FF0000"/>
                </a:solidFill>
              </a:rPr>
              <a:t> run test --if-present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027F732-ED03-4869-AA0F-6A877A78F538}"/>
              </a:ext>
            </a:extLst>
          </p:cNvPr>
          <p:cNvSpPr/>
          <p:nvPr/>
        </p:nvSpPr>
        <p:spPr>
          <a:xfrm>
            <a:off x="3667013" y="2191556"/>
            <a:ext cx="5002306" cy="689834"/>
          </a:xfrm>
          <a:prstGeom prst="wedgeRectCallout">
            <a:avLst>
              <a:gd name="adj1" fmla="val -79301"/>
              <a:gd name="adj2" fmla="val -608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What event triggers the workflow?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C50C875-FE93-4A69-A841-2A8BE7540EA7}"/>
              </a:ext>
            </a:extLst>
          </p:cNvPr>
          <p:cNvSpPr/>
          <p:nvPr/>
        </p:nvSpPr>
        <p:spPr>
          <a:xfrm>
            <a:off x="3767194" y="2667302"/>
            <a:ext cx="5002306" cy="689834"/>
          </a:xfrm>
          <a:prstGeom prst="wedgeRectCallout">
            <a:avLst>
              <a:gd name="adj1" fmla="val -82043"/>
              <a:gd name="adj2" fmla="val 332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Where does it run?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DF99869-5A17-4428-8710-3AF34E823A10}"/>
              </a:ext>
            </a:extLst>
          </p:cNvPr>
          <p:cNvSpPr/>
          <p:nvPr/>
        </p:nvSpPr>
        <p:spPr>
          <a:xfrm>
            <a:off x="3884856" y="3286777"/>
            <a:ext cx="5002306" cy="689834"/>
          </a:xfrm>
          <a:prstGeom prst="wedgeRectCallout">
            <a:avLst>
              <a:gd name="adj1" fmla="val -49059"/>
              <a:gd name="adj2" fmla="val 1414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What gets run?</a:t>
            </a:r>
          </a:p>
        </p:txBody>
      </p:sp>
    </p:spTree>
    <p:extLst>
      <p:ext uri="{BB962C8B-B14F-4D97-AF65-F5344CB8AC3E}">
        <p14:creationId xmlns:p14="http://schemas.microsoft.com/office/powerpoint/2010/main" val="25573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59B8-980E-40CC-8379-40DECDBC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I write my own Custom Action?</a:t>
            </a:r>
          </a:p>
        </p:txBody>
      </p:sp>
    </p:spTree>
    <p:extLst>
      <p:ext uri="{BB962C8B-B14F-4D97-AF65-F5344CB8AC3E}">
        <p14:creationId xmlns:p14="http://schemas.microsoft.com/office/powerpoint/2010/main" val="6122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048FA-B9E2-4B45-B620-4D72291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Control over logical flow</a:t>
            </a:r>
          </a:p>
          <a:p>
            <a:r>
              <a:rPr lang="en-GB" dirty="0"/>
              <a:t>Use of custom tools not present on the agent</a:t>
            </a:r>
          </a:p>
          <a:p>
            <a:r>
              <a:rPr lang="en-GB" dirty="0"/>
              <a:t>Aid management of complexity</a:t>
            </a:r>
          </a:p>
          <a:p>
            <a:r>
              <a:rPr lang="en-GB" dirty="0"/>
              <a:t>Code reuse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B7E054-A7C9-421F-90CD-D9A3453F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might you want a custom action?</a:t>
            </a:r>
          </a:p>
        </p:txBody>
      </p:sp>
    </p:spTree>
    <p:extLst>
      <p:ext uri="{BB962C8B-B14F-4D97-AF65-F5344CB8AC3E}">
        <p14:creationId xmlns:p14="http://schemas.microsoft.com/office/powerpoint/2010/main" val="196945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313A-7E24-4E9B-97E8-3BD8F995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20" y="1281113"/>
            <a:ext cx="8733864" cy="994172"/>
          </a:xfrm>
        </p:spPr>
        <p:txBody>
          <a:bodyPr>
            <a:normAutofit fontScale="90000"/>
          </a:bodyPr>
          <a:lstStyle/>
          <a:p>
            <a:r>
              <a:rPr lang="en-GB" dirty="0"/>
              <a:t>Before you start, remember the Marketplace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7FDB4-4A7F-4771-ADB1-B88E2C8C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41" y="2490470"/>
            <a:ext cx="6046517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8870951" cy="117085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Top failure causes so far* </a:t>
            </a:r>
            <a:r>
              <a:rPr lang="en-US" b="1" dirty="0">
                <a:solidFill>
                  <a:srgbClr val="FF0000"/>
                </a:solidFill>
              </a:rPr>
              <a:t>An Example?</a:t>
            </a:r>
            <a:br>
              <a:rPr lang="en-US" b="1" dirty="0"/>
            </a:br>
            <a:endParaRPr lang="en-US" dirty="0"/>
          </a:p>
        </p:txBody>
      </p:sp>
      <p:sp>
        <p:nvSpPr>
          <p:cNvPr id="29389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489950" cy="4852988"/>
          </a:xfrm>
          <a:ln/>
        </p:spPr>
        <p:txBody>
          <a:bodyPr lIns="0" tIns="20802" rIns="0" bIns="0"/>
          <a:lstStyle/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/>
              <a:t>Unrealistic deadlines, e.g., imposed by someone external to the technical staff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/>
              <a:t>Requirements &amp; people change (too) often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rgbClr val="606060"/>
                </a:solidFill>
              </a:rPr>
              <a:t>Effort and resources have been estimated in an overly optimistic way, 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rgbClr val="606060"/>
                </a:solidFill>
              </a:rPr>
              <a:t>Risks have not been taken into account from the start of the project. </a:t>
            </a:r>
          </a:p>
          <a:p>
            <a:pPr marL="1263650" lvl="2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rgbClr val="606060"/>
                </a:solidFill>
              </a:rPr>
              <a:t>Risks can be technical or human difficulties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>
                <a:solidFill>
                  <a:srgbClr val="000000"/>
                </a:solidFill>
              </a:rPr>
              <a:t>Communication problems among staff members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Difficulty by the management to recognize recurrent delays and take immediate action</a:t>
            </a:r>
          </a:p>
          <a:p>
            <a:pPr marL="863600" lvl="1" indent="-287338" defTabSz="449263">
              <a:buClr>
                <a:srgbClr val="808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>
                <a:solidFill>
                  <a:schemeClr val="tx1"/>
                </a:solidFill>
              </a:rPr>
              <a:t>Subversive stakeholders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5</a:t>
            </a:fld>
            <a:r>
              <a:rPr lang="it-IT"/>
              <a:t> -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496" y="6474822"/>
            <a:ext cx="214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*Gartner Report 2012</a:t>
            </a:r>
          </a:p>
        </p:txBody>
      </p:sp>
    </p:spTree>
    <p:extLst>
      <p:ext uri="{BB962C8B-B14F-4D97-AF65-F5344CB8AC3E}">
        <p14:creationId xmlns:p14="http://schemas.microsoft.com/office/powerpoint/2010/main" val="1354738494"/>
      </p:ext>
    </p:extLst>
  </p:cSld>
  <p:clrMapOvr>
    <a:masterClrMapping/>
  </p:clrMapOvr>
  <p:transition spd="med" advTm="364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5FCF1-91A3-4494-A129-7AC7298D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write my action in?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042A7-48CD-4F0B-829A-D0E62CF6A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GB" dirty="0"/>
              <a:t>JavaScript			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243CD5-86E6-47D4-90DF-98F565CAF6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Fast to load</a:t>
            </a:r>
          </a:p>
          <a:p>
            <a:r>
              <a:rPr lang="en-GB" dirty="0"/>
              <a:t>Runs directly on Agent</a:t>
            </a:r>
          </a:p>
          <a:p>
            <a:r>
              <a:rPr lang="en-GB" dirty="0"/>
              <a:t>SDK for Workflows API</a:t>
            </a:r>
          </a:p>
          <a:p>
            <a:r>
              <a:rPr lang="en-GB" dirty="0"/>
              <a:t>Templates available</a:t>
            </a:r>
          </a:p>
          <a:p>
            <a:r>
              <a:rPr lang="en-GB" dirty="0"/>
              <a:t>But requires correct setup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4E95CA-F29E-4A4E-BA7E-B70F7CF5F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900363"/>
            <a:ext cx="4141022" cy="276344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Flexible, any tools any language</a:t>
            </a:r>
          </a:p>
          <a:p>
            <a:r>
              <a:rPr lang="en-GB" dirty="0"/>
              <a:t>Built at runtime or loaded from Docker Registry</a:t>
            </a:r>
          </a:p>
          <a:p>
            <a:r>
              <a:rPr lang="en-GB" dirty="0"/>
              <a:t>Consistent results</a:t>
            </a:r>
          </a:p>
          <a:p>
            <a:r>
              <a:rPr lang="en-GB" dirty="0"/>
              <a:t>Slower to start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C47F6-FE1F-48EE-A81A-E5B1A5438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en-GB" dirty="0"/>
              <a:t>Docker</a:t>
            </a:r>
          </a:p>
        </p:txBody>
      </p:sp>
      <p:pic>
        <p:nvPicPr>
          <p:cNvPr id="11" name="Picture 2" descr="Image result for javascript icon">
            <a:extLst>
              <a:ext uri="{FF2B5EF4-FFF2-40B4-BE49-F238E27FC236}">
                <a16:creationId xmlns:a16="http://schemas.microsoft.com/office/drawing/2014/main" id="{977D8E15-E7C3-4C28-9819-90BA50B3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32" y="2070806"/>
            <a:ext cx="892969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ocker icon">
            <a:extLst>
              <a:ext uri="{FF2B5EF4-FFF2-40B4-BE49-F238E27FC236}">
                <a16:creationId xmlns:a16="http://schemas.microsoft.com/office/drawing/2014/main" id="{614CBAFA-2A58-49CA-9569-8E98BF96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191" y="2185021"/>
            <a:ext cx="926854" cy="66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F7B-05AC-4B82-8E3F-32586F9E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of an </a:t>
            </a:r>
            <a:r>
              <a:rPr lang="en-GB" dirty="0" err="1"/>
              <a:t>Action.yaml</a:t>
            </a:r>
            <a:r>
              <a:rPr lang="en-GB" dirty="0"/>
              <a:t> file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AA80F2-5DC7-46E0-6233-C63F4AE55423}"/>
              </a:ext>
            </a:extLst>
          </p:cNvPr>
          <p:cNvGrpSpPr/>
          <p:nvPr/>
        </p:nvGrpSpPr>
        <p:grpSpPr>
          <a:xfrm>
            <a:off x="-1" y="1308152"/>
            <a:ext cx="9144001" cy="5056553"/>
            <a:chOff x="-1" y="1308152"/>
            <a:chExt cx="7981083" cy="38848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BF5397-E300-4736-8BF4-9ABE0A60EBF1}"/>
                </a:ext>
              </a:extLst>
            </p:cNvPr>
            <p:cNvSpPr/>
            <p:nvPr/>
          </p:nvSpPr>
          <p:spPr>
            <a:xfrm>
              <a:off x="0" y="1308152"/>
              <a:ext cx="7981082" cy="38848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600" dirty="0">
                  <a:solidFill>
                    <a:srgbClr val="1F8CCB"/>
                  </a:solidFill>
                </a:rPr>
                <a:t>name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'Apply Version to JSON file'</a:t>
              </a:r>
            </a:p>
            <a:p>
              <a:r>
                <a:rPr lang="en-GB" sz="1600" dirty="0">
                  <a:solidFill>
                    <a:srgbClr val="1F8CCB"/>
                  </a:solidFill>
                </a:rPr>
                <a:t>description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'Adds a version number to a field in a JSON file'</a:t>
              </a:r>
            </a:p>
            <a:p>
              <a:r>
                <a:rPr lang="en-GB" sz="1600" dirty="0">
                  <a:solidFill>
                    <a:srgbClr val="1F8CCB"/>
                  </a:solidFill>
                </a:rPr>
                <a:t>author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'Richard Fennell'</a:t>
              </a:r>
            </a:p>
            <a:p>
              <a:r>
                <a:rPr lang="en-GB" sz="1600" dirty="0">
                  <a:solidFill>
                    <a:srgbClr val="1F8CCB"/>
                  </a:solidFill>
                </a:rPr>
                <a:t>inputs</a:t>
              </a:r>
              <a:r>
                <a:rPr lang="en-GB" sz="1600" dirty="0"/>
                <a:t>:</a:t>
              </a:r>
            </a:p>
            <a:p>
              <a:pPr lvl="1"/>
              <a:r>
                <a:rPr lang="en-GB" sz="1600" dirty="0">
                  <a:solidFill>
                    <a:srgbClr val="1F8CCB"/>
                  </a:solidFill>
                </a:rPr>
                <a:t>Path</a:t>
              </a:r>
              <a:r>
                <a:rPr lang="en-GB" sz="1600" dirty="0"/>
                <a:t>:</a:t>
              </a:r>
            </a:p>
            <a:p>
              <a:pPr lvl="2"/>
              <a:r>
                <a:rPr lang="en-GB" sz="1600" dirty="0">
                  <a:solidFill>
                    <a:srgbClr val="1F8CCB"/>
                  </a:solidFill>
                </a:rPr>
                <a:t>description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'Source folder Filter (folder under GITHUB_WORKSPACE)'</a:t>
              </a:r>
            </a:p>
            <a:p>
              <a:pPr lvl="2"/>
              <a:r>
                <a:rPr lang="en-GB" sz="1600" dirty="0">
                  <a:solidFill>
                    <a:srgbClr val="1F8CCB"/>
                  </a:solidFill>
                </a:rPr>
                <a:t>default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''</a:t>
              </a:r>
            </a:p>
            <a:p>
              <a:pPr lvl="2"/>
              <a:r>
                <a:rPr lang="en-GB" sz="1600" dirty="0">
                  <a:solidFill>
                    <a:srgbClr val="1F8CCB"/>
                  </a:solidFill>
                </a:rPr>
                <a:t>required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false</a:t>
              </a:r>
            </a:p>
            <a:p>
              <a:pPr lvl="1"/>
              <a:r>
                <a:rPr lang="en-GB" sz="1600" dirty="0" err="1">
                  <a:solidFill>
                    <a:srgbClr val="1F8CCB"/>
                  </a:solidFill>
                </a:rPr>
                <a:t>VersionNumber</a:t>
              </a:r>
              <a:r>
                <a:rPr lang="en-GB" sz="1600" dirty="0"/>
                <a:t>:</a:t>
              </a:r>
            </a:p>
            <a:p>
              <a:pPr lvl="2"/>
              <a:r>
                <a:rPr lang="en-GB" sz="1600" dirty="0"/>
                <a:t> </a:t>
              </a:r>
              <a:r>
                <a:rPr lang="en-GB" sz="1600" dirty="0">
                  <a:solidFill>
                    <a:srgbClr val="1F8CCB"/>
                  </a:solidFill>
                </a:rPr>
                <a:t>description</a:t>
              </a:r>
              <a:r>
                <a:rPr lang="en-GB" sz="1600" dirty="0"/>
                <a:t>:</a:t>
              </a:r>
              <a:r>
                <a:rPr lang="en-GB" sz="1600" dirty="0">
                  <a:solidFill>
                    <a:schemeClr val="accent1"/>
                  </a:solidFill>
                </a:rPr>
                <a:t> 'Version Number'</a:t>
              </a:r>
            </a:p>
            <a:p>
              <a:pPr lvl="2"/>
              <a:r>
                <a:rPr lang="en-GB" sz="1600" dirty="0"/>
                <a:t> </a:t>
              </a:r>
              <a:r>
                <a:rPr lang="en-GB" sz="1600" dirty="0">
                  <a:solidFill>
                    <a:srgbClr val="1F8CCB"/>
                  </a:solidFill>
                </a:rPr>
                <a:t>default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''</a:t>
              </a:r>
            </a:p>
            <a:p>
              <a:pPr lvl="2"/>
              <a:r>
                <a:rPr lang="en-GB" sz="1600" dirty="0"/>
                <a:t> </a:t>
              </a:r>
              <a:r>
                <a:rPr lang="en-GB" sz="1600" dirty="0">
                  <a:solidFill>
                    <a:srgbClr val="1F8CCB"/>
                  </a:solidFill>
                </a:rPr>
                <a:t>required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true</a:t>
              </a:r>
            </a:p>
            <a:p>
              <a:r>
                <a:rPr lang="en-GB" sz="1600" dirty="0">
                  <a:solidFill>
                    <a:srgbClr val="1F8CCB"/>
                  </a:solidFill>
                </a:rPr>
                <a:t>outputs</a:t>
              </a:r>
              <a:r>
                <a:rPr lang="en-GB" sz="1600" dirty="0"/>
                <a:t>:</a:t>
              </a:r>
              <a:endParaRPr lang="en-GB" sz="1600" dirty="0">
                <a:solidFill>
                  <a:srgbClr val="1F8CCB"/>
                </a:solidFill>
              </a:endParaRPr>
            </a:p>
            <a:p>
              <a:pPr lvl="1"/>
              <a:r>
                <a:rPr lang="en-GB" sz="1600" dirty="0" err="1">
                  <a:solidFill>
                    <a:srgbClr val="1F8CCB"/>
                  </a:solidFill>
                </a:rPr>
                <a:t>FileUpdated</a:t>
              </a:r>
              <a:r>
                <a:rPr lang="en-GB" sz="1600" dirty="0"/>
                <a:t>:</a:t>
              </a:r>
            </a:p>
            <a:p>
              <a:pPr lvl="2"/>
              <a:r>
                <a:rPr lang="en-GB" sz="1600" dirty="0">
                  <a:solidFill>
                    <a:srgbClr val="1F8CCB"/>
                  </a:solidFill>
                </a:rPr>
                <a:t>description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'The name of the file updated'</a:t>
              </a:r>
            </a:p>
            <a:p>
              <a:r>
                <a:rPr lang="en-GB" sz="1600" dirty="0">
                  <a:solidFill>
                    <a:srgbClr val="1F8CCB"/>
                  </a:solidFill>
                </a:rPr>
                <a:t>runs</a:t>
              </a:r>
              <a:r>
                <a:rPr lang="en-GB" sz="1600" dirty="0"/>
                <a:t>:</a:t>
              </a:r>
            </a:p>
            <a:p>
              <a:pPr lvl="1"/>
              <a:r>
                <a:rPr lang="en-GB" sz="1600" dirty="0">
                  <a:solidFill>
                    <a:srgbClr val="1F8CCB"/>
                  </a:solidFill>
                </a:rPr>
                <a:t>using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'node12'</a:t>
              </a:r>
            </a:p>
            <a:p>
              <a:pPr lvl="1"/>
              <a:r>
                <a:rPr lang="en-GB" sz="1600" dirty="0">
                  <a:solidFill>
                    <a:srgbClr val="1F8CCB"/>
                  </a:solidFill>
                </a:rPr>
                <a:t>main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'lib/main.js'</a:t>
              </a:r>
            </a:p>
            <a:p>
              <a:r>
                <a:rPr lang="en-GB" sz="1600" dirty="0">
                  <a:solidFill>
                    <a:srgbClr val="1F8CCB"/>
                  </a:solidFill>
                </a:rPr>
                <a:t>branding</a:t>
              </a:r>
              <a:r>
                <a:rPr lang="en-GB" sz="1600" dirty="0"/>
                <a:t>:</a:t>
              </a:r>
            </a:p>
            <a:p>
              <a:pPr lvl="1"/>
              <a:r>
                <a:rPr lang="en-GB" sz="1600" dirty="0">
                  <a:solidFill>
                    <a:srgbClr val="1F8CCB"/>
                  </a:solidFill>
                </a:rPr>
                <a:t>icon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'file-text'  </a:t>
              </a:r>
            </a:p>
            <a:p>
              <a:pPr lvl="1"/>
              <a:r>
                <a:rPr lang="en-GB" sz="1600" dirty="0" err="1">
                  <a:solidFill>
                    <a:srgbClr val="1F8CCB"/>
                  </a:solidFill>
                </a:rPr>
                <a:t>color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'green'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A3686C-AE31-4FE4-B7B6-777436222888}"/>
                </a:ext>
              </a:extLst>
            </p:cNvPr>
            <p:cNvSpPr/>
            <p:nvPr/>
          </p:nvSpPr>
          <p:spPr>
            <a:xfrm>
              <a:off x="-1" y="4067488"/>
              <a:ext cx="2384163" cy="5768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600" dirty="0">
                  <a:solidFill>
                    <a:srgbClr val="1F8CCB"/>
                  </a:solidFill>
                </a:rPr>
                <a:t>runs</a:t>
              </a:r>
              <a:r>
                <a:rPr lang="en-GB" sz="1600" dirty="0"/>
                <a:t>:</a:t>
              </a:r>
            </a:p>
            <a:p>
              <a:pPr lvl="1"/>
              <a:r>
                <a:rPr lang="en-GB" sz="1600" dirty="0">
                  <a:solidFill>
                    <a:srgbClr val="1F8CCB"/>
                  </a:solidFill>
                </a:rPr>
                <a:t>using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’docker'</a:t>
              </a:r>
            </a:p>
            <a:p>
              <a:pPr lvl="1"/>
              <a:r>
                <a:rPr lang="en-GB" sz="1600" dirty="0">
                  <a:solidFill>
                    <a:srgbClr val="1F8CCB"/>
                  </a:solidFill>
                </a:rPr>
                <a:t>main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’</a:t>
              </a:r>
              <a:r>
                <a:rPr lang="en-GB" sz="1600" dirty="0" err="1">
                  <a:solidFill>
                    <a:schemeClr val="accent1"/>
                  </a:solidFill>
                </a:rPr>
                <a:t>dockerfile</a:t>
              </a:r>
              <a:r>
                <a:rPr lang="en-GB" sz="1600" dirty="0">
                  <a:solidFill>
                    <a:schemeClr val="accent1"/>
                  </a:solidFill>
                </a:rPr>
                <a:t>'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F3EF0E-F8C9-474D-99ED-C8C6543E5957}"/>
                </a:ext>
              </a:extLst>
            </p:cNvPr>
            <p:cNvSpPr/>
            <p:nvPr/>
          </p:nvSpPr>
          <p:spPr>
            <a:xfrm>
              <a:off x="-1" y="4053370"/>
              <a:ext cx="2555847" cy="5768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600" dirty="0">
                  <a:solidFill>
                    <a:srgbClr val="1F8CCB"/>
                  </a:solidFill>
                </a:rPr>
                <a:t>runs</a:t>
              </a:r>
              <a:r>
                <a:rPr lang="en-GB" sz="1600" dirty="0"/>
                <a:t>:</a:t>
              </a:r>
            </a:p>
            <a:p>
              <a:pPr lvl="1"/>
              <a:r>
                <a:rPr lang="en-GB" sz="1600" dirty="0">
                  <a:solidFill>
                    <a:srgbClr val="1F8CCB"/>
                  </a:solidFill>
                </a:rPr>
                <a:t>using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’docker'</a:t>
              </a:r>
            </a:p>
            <a:p>
              <a:pPr lvl="1"/>
              <a:r>
                <a:rPr lang="en-GB" sz="1600" dirty="0">
                  <a:solidFill>
                    <a:srgbClr val="1F8CCB"/>
                  </a:solidFill>
                </a:rPr>
                <a:t>main</a:t>
              </a:r>
              <a:r>
                <a:rPr lang="en-GB" sz="1600" dirty="0"/>
                <a:t>: </a:t>
              </a:r>
              <a:r>
                <a:rPr lang="en-GB" sz="1600" dirty="0">
                  <a:solidFill>
                    <a:schemeClr val="accent1"/>
                  </a:solidFill>
                </a:rPr>
                <a:t>’docker://</a:t>
              </a:r>
              <a:r>
                <a:rPr lang="en-GB" sz="1600" dirty="0" err="1">
                  <a:solidFill>
                    <a:schemeClr val="accent1"/>
                  </a:solidFill>
                </a:rPr>
                <a:t>image:tag</a:t>
              </a:r>
              <a:r>
                <a:rPr lang="en-GB" sz="1600" dirty="0">
                  <a:solidFill>
                    <a:schemeClr val="accent1"/>
                  </a:solidFill>
                </a:rPr>
                <a:t>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637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6225D4-5D56-4FB0-A533-671B4615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895" y="1468073"/>
            <a:ext cx="6790765" cy="2029100"/>
          </a:xfrm>
        </p:spPr>
        <p:txBody>
          <a:bodyPr>
            <a:normAutofit/>
          </a:bodyPr>
          <a:lstStyle/>
          <a:p>
            <a:r>
              <a:rPr lang="en-GB" dirty="0"/>
              <a:t>But I have some custom </a:t>
            </a:r>
            <a:br>
              <a:rPr lang="en-GB" dirty="0"/>
            </a:br>
            <a:r>
              <a:rPr lang="en-GB" dirty="0"/>
              <a:t>Azure DevOps Pipeline Tasks.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Can I reuse them?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B2FF4-FFE5-43D0-ADE0-1E019DDE9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5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62C298-1E32-41AF-81A2-1ED5BA595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Should be written in Node.JS</a:t>
            </a:r>
          </a:p>
          <a:p>
            <a:r>
              <a:rPr lang="en-GB" dirty="0"/>
              <a:t>Can’t make use of Azure DevOps specific APIs</a:t>
            </a:r>
          </a:p>
          <a:p>
            <a:r>
              <a:rPr lang="en-GB" dirty="0"/>
              <a:t>Must do something that is useful in GitHub workflows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9DBDE-60B6-4A43-A8BE-DDE998B8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good candidate?</a:t>
            </a:r>
          </a:p>
        </p:txBody>
      </p:sp>
    </p:spTree>
    <p:extLst>
      <p:ext uri="{BB962C8B-B14F-4D97-AF65-F5344CB8AC3E}">
        <p14:creationId xmlns:p14="http://schemas.microsoft.com/office/powerpoint/2010/main" val="1636363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1F92C-E3BF-49D4-B5C1-48C73848A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16382"/>
            <a:ext cx="8015715" cy="344428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Create a new repo from the template generator</a:t>
            </a:r>
          </a:p>
          <a:p>
            <a:pPr marL="342900" lvl="1" indent="0">
              <a:buNone/>
            </a:pPr>
            <a:r>
              <a:rPr lang="en-GB" dirty="0">
                <a:hlinkClick r:id="rId3"/>
              </a:rPr>
              <a:t>https://github.com/actions</a:t>
            </a:r>
            <a:r>
              <a:rPr lang="en-GB">
                <a:hlinkClick r:id="rId3"/>
              </a:rPr>
              <a:t>/typescript-action</a:t>
            </a:r>
            <a:r>
              <a:rPr lang="en-GB"/>
              <a:t> </a:t>
            </a:r>
            <a:endParaRPr lang="en-GB" dirty="0"/>
          </a:p>
          <a:p>
            <a:r>
              <a:rPr lang="en-GB" dirty="0"/>
              <a:t>Copied in my task code into the repo bit by bit</a:t>
            </a:r>
          </a:p>
          <a:p>
            <a:pPr lvl="1"/>
            <a:r>
              <a:rPr lang="en-GB" dirty="0"/>
              <a:t>Removed any Azure DevOps specific code that was not needed</a:t>
            </a:r>
          </a:p>
          <a:p>
            <a:pPr lvl="1"/>
            <a:r>
              <a:rPr lang="en-GB" dirty="0"/>
              <a:t>Swapped the references to “vsts-task-lib/task” to “@actions/core” </a:t>
            </a:r>
          </a:p>
          <a:p>
            <a:pPr lvl="1"/>
            <a:r>
              <a:rPr lang="en-GB" dirty="0"/>
              <a:t>Swapped tests from Mocha/Chai to Jest</a:t>
            </a:r>
          </a:p>
          <a:p>
            <a:pPr lvl="1"/>
            <a:r>
              <a:rPr lang="en-GB" dirty="0"/>
              <a:t>Added running of </a:t>
            </a:r>
            <a:r>
              <a:rPr lang="en-GB" dirty="0" err="1"/>
              <a:t>TSLint</a:t>
            </a:r>
            <a:r>
              <a:rPr lang="en-GB" dirty="0"/>
              <a:t> to the build process</a:t>
            </a:r>
          </a:p>
          <a:p>
            <a:r>
              <a:rPr lang="en-GB" dirty="0"/>
              <a:t>Updated the action manifest to expose 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did I write my own Custom Action?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423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FDAFE-7651-4414-BB67-9F6678B2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93" y="1294751"/>
            <a:ext cx="8247334" cy="853051"/>
          </a:xfrm>
        </p:spPr>
        <p:txBody>
          <a:bodyPr/>
          <a:lstStyle/>
          <a:p>
            <a:r>
              <a:rPr lang="en-GB" dirty="0"/>
              <a:t>Adding a Release Branch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99D2BF1-00F0-4728-AA26-5A6B96B1C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93" y="2054597"/>
            <a:ext cx="7745023" cy="350865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# comment out in distribution branches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# </a:t>
            </a:r>
            <a:r>
              <a:rPr lang="en-US" altLang="en-US" sz="2100" dirty="0" err="1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node_modules</a:t>
            </a:r>
            <a:r>
              <a:rPr lang="en-US" altLang="en-US" sz="21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/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solidFill>
                  <a:schemeClr val="bg1"/>
                </a:solidFill>
                <a:latin typeface="SFMono-Regular"/>
              </a:rPr>
              <a:t>$ git checkout -b releases/v1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solidFill>
                  <a:schemeClr val="bg1"/>
                </a:solidFill>
                <a:latin typeface="SFMono-Regular"/>
              </a:rPr>
              <a:t>$ </a:t>
            </a:r>
            <a:r>
              <a:rPr lang="en-US" altLang="en-US" sz="2100" dirty="0" err="1">
                <a:solidFill>
                  <a:schemeClr val="bg1"/>
                </a:solidFill>
                <a:latin typeface="SFMono-Regular"/>
              </a:rPr>
              <a:t>npm</a:t>
            </a:r>
            <a:r>
              <a:rPr lang="en-US" altLang="en-US" sz="2100" dirty="0">
                <a:solidFill>
                  <a:schemeClr val="bg1"/>
                </a:solidFill>
                <a:latin typeface="SFMono-Regular"/>
              </a:rPr>
              <a:t> prune --production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solidFill>
                  <a:schemeClr val="bg1"/>
                </a:solidFill>
                <a:latin typeface="SFMono-Regular"/>
              </a:rPr>
              <a:t>$ git add </a:t>
            </a:r>
            <a:r>
              <a:rPr lang="en-US" altLang="en-US" sz="2100" dirty="0" err="1">
                <a:solidFill>
                  <a:schemeClr val="bg1"/>
                </a:solidFill>
                <a:latin typeface="SFMono-Regular"/>
              </a:rPr>
              <a:t>node_modules</a:t>
            </a:r>
            <a:endParaRPr lang="en-US" altLang="en-US" sz="2100" dirty="0">
              <a:solidFill>
                <a:schemeClr val="bg1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solidFill>
                  <a:schemeClr val="bg1"/>
                </a:solidFill>
                <a:latin typeface="SFMono-Regular"/>
              </a:rPr>
              <a:t>$ git commit -a -m "prod dependencies"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>
                <a:solidFill>
                  <a:schemeClr val="bg1"/>
                </a:solidFill>
                <a:latin typeface="SFMono-Regular"/>
              </a:rPr>
              <a:t>$ git push origin releases/v1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100" dirty="0">
              <a:solidFill>
                <a:schemeClr val="bg1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100" dirty="0">
              <a:solidFill>
                <a:schemeClr val="bg1"/>
              </a:solidFill>
              <a:latin typeface="SFMono-Regular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72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BEC2B-1DC3-4C89-B1F3-B914A5E3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Versioning your Action Updates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7404C6-0EEE-4753-BF7E-BF5FF37E5DA0}"/>
              </a:ext>
            </a:extLst>
          </p:cNvPr>
          <p:cNvSpPr/>
          <p:nvPr/>
        </p:nvSpPr>
        <p:spPr>
          <a:xfrm>
            <a:off x="49280" y="5638259"/>
            <a:ext cx="685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Based on </a:t>
            </a:r>
            <a:r>
              <a:rPr lang="en-GB" sz="900" dirty="0">
                <a:hlinkClick r:id="rId3"/>
              </a:rPr>
              <a:t>https://github.com/actions/toolkit/blob/master/docs/action-versioning.md</a:t>
            </a:r>
            <a:r>
              <a:rPr lang="en-GB" sz="900" dirty="0"/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EA8F95-5645-4BD5-8CD7-50652A8C9863}"/>
              </a:ext>
            </a:extLst>
          </p:cNvPr>
          <p:cNvSpPr/>
          <p:nvPr/>
        </p:nvSpPr>
        <p:spPr>
          <a:xfrm>
            <a:off x="1649954" y="2725047"/>
            <a:ext cx="597050" cy="588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9D17C-1675-4564-BA65-FFFF1BB00D1C}"/>
              </a:ext>
            </a:extLst>
          </p:cNvPr>
          <p:cNvSpPr txBox="1"/>
          <p:nvPr/>
        </p:nvSpPr>
        <p:spPr>
          <a:xfrm>
            <a:off x="885824" y="2895374"/>
            <a:ext cx="7060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/>
              <a:t>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D45F9-BDF2-4005-9969-E0EFB810A638}"/>
              </a:ext>
            </a:extLst>
          </p:cNvPr>
          <p:cNvSpPr txBox="1"/>
          <p:nvPr/>
        </p:nvSpPr>
        <p:spPr>
          <a:xfrm>
            <a:off x="825313" y="4558972"/>
            <a:ext cx="11231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/>
              <a:t>releases/v1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BB2AE96-AFD5-49B7-B7B4-74AC084993AC}"/>
              </a:ext>
            </a:extLst>
          </p:cNvPr>
          <p:cNvSpPr/>
          <p:nvPr/>
        </p:nvSpPr>
        <p:spPr>
          <a:xfrm>
            <a:off x="1591882" y="2117638"/>
            <a:ext cx="1069042" cy="440801"/>
          </a:xfrm>
          <a:prstGeom prst="wedgeRectCallout">
            <a:avLst>
              <a:gd name="adj1" fmla="val 3318"/>
              <a:gd name="adj2" fmla="val 945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branch: </a:t>
            </a:r>
            <a:r>
              <a:rPr lang="en-GB" sz="900" dirty="0"/>
              <a:t>master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E32B51-8C97-4174-9869-2F92FB5A9724}"/>
              </a:ext>
            </a:extLst>
          </p:cNvPr>
          <p:cNvSpPr/>
          <p:nvPr/>
        </p:nvSpPr>
        <p:spPr>
          <a:xfrm>
            <a:off x="3002728" y="2724536"/>
            <a:ext cx="597050" cy="588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03B9C-B00A-4FC4-BABE-042EA011140C}"/>
              </a:ext>
            </a:extLst>
          </p:cNvPr>
          <p:cNvCxnSpPr>
            <a:cxnSpLocks/>
            <a:stCxn id="9" idx="2"/>
            <a:endCxn id="2" idx="6"/>
          </p:cNvCxnSpPr>
          <p:nvPr/>
        </p:nvCxnSpPr>
        <p:spPr>
          <a:xfrm flipH="1">
            <a:off x="2247004" y="3019026"/>
            <a:ext cx="755724" cy="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348AC-5869-4C5E-90E6-05A57F20EF7F}"/>
              </a:ext>
            </a:extLst>
          </p:cNvPr>
          <p:cNvCxnSpPr>
            <a:cxnSpLocks/>
          </p:cNvCxnSpPr>
          <p:nvPr/>
        </p:nvCxnSpPr>
        <p:spPr>
          <a:xfrm flipV="1">
            <a:off x="935916" y="3707242"/>
            <a:ext cx="7459084" cy="2230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A270B3A-7531-4F83-98F9-3939471D57CA}"/>
              </a:ext>
            </a:extLst>
          </p:cNvPr>
          <p:cNvSpPr/>
          <p:nvPr/>
        </p:nvSpPr>
        <p:spPr>
          <a:xfrm>
            <a:off x="3681805" y="4519267"/>
            <a:ext cx="597050" cy="588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ABD13F-B177-4AC1-AB18-77C2BDEF8130}"/>
              </a:ext>
            </a:extLst>
          </p:cNvPr>
          <p:cNvCxnSpPr>
            <a:cxnSpLocks/>
          </p:cNvCxnSpPr>
          <p:nvPr/>
        </p:nvCxnSpPr>
        <p:spPr>
          <a:xfrm flipH="1" flipV="1">
            <a:off x="3398145" y="3296122"/>
            <a:ext cx="442335" cy="1256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E7252EA-BC2A-48F4-988B-728B0264C403}"/>
              </a:ext>
            </a:extLst>
          </p:cNvPr>
          <p:cNvSpPr/>
          <p:nvPr/>
        </p:nvSpPr>
        <p:spPr>
          <a:xfrm>
            <a:off x="2186293" y="3858629"/>
            <a:ext cx="1178213" cy="440801"/>
          </a:xfrm>
          <a:prstGeom prst="wedgeRectCallout">
            <a:avLst>
              <a:gd name="adj1" fmla="val 74878"/>
              <a:gd name="adj2" fmla="val 12839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branch: </a:t>
            </a:r>
            <a:r>
              <a:rPr lang="en-GB" sz="900" dirty="0"/>
              <a:t>releases/v1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012BA-9A15-4F1E-B06F-F2A72FD7EDD6}"/>
              </a:ext>
            </a:extLst>
          </p:cNvPr>
          <p:cNvSpPr/>
          <p:nvPr/>
        </p:nvSpPr>
        <p:spPr>
          <a:xfrm>
            <a:off x="4889991" y="2729702"/>
            <a:ext cx="597050" cy="588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4B1EFE-611B-4D22-90A3-DC6FEC6F8087}"/>
              </a:ext>
            </a:extLst>
          </p:cNvPr>
          <p:cNvCxnSpPr>
            <a:cxnSpLocks/>
            <a:stCxn id="26" idx="2"/>
            <a:endCxn id="9" idx="6"/>
          </p:cNvCxnSpPr>
          <p:nvPr/>
        </p:nvCxnSpPr>
        <p:spPr>
          <a:xfrm flipH="1" flipV="1">
            <a:off x="3599778" y="3019026"/>
            <a:ext cx="1290214" cy="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92BB0E-A29C-48D1-814B-018EC9CC59BF}"/>
              </a:ext>
            </a:extLst>
          </p:cNvPr>
          <p:cNvSpPr txBox="1"/>
          <p:nvPr/>
        </p:nvSpPr>
        <p:spPr>
          <a:xfrm>
            <a:off x="3815964" y="3063348"/>
            <a:ext cx="86330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88" dirty="0"/>
              <a:t>fix issue from testing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4877221-B941-4440-8BB3-85C565046167}"/>
              </a:ext>
            </a:extLst>
          </p:cNvPr>
          <p:cNvSpPr/>
          <p:nvPr/>
        </p:nvSpPr>
        <p:spPr>
          <a:xfrm>
            <a:off x="5593137" y="4519267"/>
            <a:ext cx="597050" cy="588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31BEF5-5994-4217-8437-51BCC3F8BB73}"/>
              </a:ext>
            </a:extLst>
          </p:cNvPr>
          <p:cNvCxnSpPr>
            <a:cxnSpLocks/>
            <a:stCxn id="31" idx="2"/>
            <a:endCxn id="17" idx="6"/>
          </p:cNvCxnSpPr>
          <p:nvPr/>
        </p:nvCxnSpPr>
        <p:spPr>
          <a:xfrm flipH="1">
            <a:off x="4278855" y="4813757"/>
            <a:ext cx="13142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76A303-C1D1-4E73-B4B1-8311C4D06AC0}"/>
              </a:ext>
            </a:extLst>
          </p:cNvPr>
          <p:cNvCxnSpPr>
            <a:cxnSpLocks/>
          </p:cNvCxnSpPr>
          <p:nvPr/>
        </p:nvCxnSpPr>
        <p:spPr>
          <a:xfrm flipH="1" flipV="1">
            <a:off x="5309754" y="3313424"/>
            <a:ext cx="497107" cy="1201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A00001DD-33B2-434F-A23D-A2474DE6F680}"/>
              </a:ext>
            </a:extLst>
          </p:cNvPr>
          <p:cNvSpPr/>
          <p:nvPr/>
        </p:nvSpPr>
        <p:spPr>
          <a:xfrm>
            <a:off x="3843978" y="3839744"/>
            <a:ext cx="1539628" cy="440801"/>
          </a:xfrm>
          <a:prstGeom prst="wedgeRectCallout">
            <a:avLst>
              <a:gd name="adj1" fmla="val 65154"/>
              <a:gd name="adj2" fmla="val 1192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create release + tag:  </a:t>
            </a:r>
            <a:r>
              <a:rPr lang="en-GB" sz="900" dirty="0"/>
              <a:t>1.0.1</a:t>
            </a:r>
            <a:br>
              <a:rPr lang="en-GB" sz="900" dirty="0"/>
            </a:br>
            <a:r>
              <a:rPr lang="en-GB" sz="900" b="1" dirty="0"/>
              <a:t>tag:</a:t>
            </a:r>
            <a:r>
              <a:rPr lang="en-GB" sz="900" dirty="0"/>
              <a:t> v1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A7815F-4C6F-4603-B7B2-E87F8D99061B}"/>
              </a:ext>
            </a:extLst>
          </p:cNvPr>
          <p:cNvSpPr txBox="1"/>
          <p:nvPr/>
        </p:nvSpPr>
        <p:spPr>
          <a:xfrm>
            <a:off x="5436800" y="3778647"/>
            <a:ext cx="796442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88" dirty="0"/>
              <a:t>merge or rebase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30E385-236C-4095-A7ED-5D48864EE540}"/>
              </a:ext>
            </a:extLst>
          </p:cNvPr>
          <p:cNvSpPr txBox="1"/>
          <p:nvPr/>
        </p:nvSpPr>
        <p:spPr>
          <a:xfrm>
            <a:off x="6303429" y="4935194"/>
            <a:ext cx="796442" cy="698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88" dirty="0"/>
              <a:t>test E2E referencing releases/v1 branch ‘latest’ unreleased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84F1BC-61B8-4ED6-B07B-303DDB6E40CB}"/>
              </a:ext>
            </a:extLst>
          </p:cNvPr>
          <p:cNvSpPr txBox="1"/>
          <p:nvPr/>
        </p:nvSpPr>
        <p:spPr>
          <a:xfrm>
            <a:off x="4427941" y="4900646"/>
            <a:ext cx="1215835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88" dirty="0"/>
              <a:t>Check-in prod dependencies Test E2E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62D2E8-E1A5-4B1F-8723-19BE14181AC9}"/>
              </a:ext>
            </a:extLst>
          </p:cNvPr>
          <p:cNvSpPr/>
          <p:nvPr/>
        </p:nvSpPr>
        <p:spPr>
          <a:xfrm>
            <a:off x="6502821" y="2726305"/>
            <a:ext cx="597050" cy="588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6A55529-A212-48EB-AE00-8128CAB6B725}"/>
              </a:ext>
            </a:extLst>
          </p:cNvPr>
          <p:cNvSpPr/>
          <p:nvPr/>
        </p:nvSpPr>
        <p:spPr>
          <a:xfrm>
            <a:off x="7169200" y="4523596"/>
            <a:ext cx="597050" cy="588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8C8E8-3C9F-45CE-9E08-59D6A04027DE}"/>
              </a:ext>
            </a:extLst>
          </p:cNvPr>
          <p:cNvSpPr txBox="1"/>
          <p:nvPr/>
        </p:nvSpPr>
        <p:spPr>
          <a:xfrm>
            <a:off x="5717247" y="3110109"/>
            <a:ext cx="796442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88" dirty="0"/>
              <a:t>fix bug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3DC1A7-7009-4272-A325-B75631F0624F}"/>
              </a:ext>
            </a:extLst>
          </p:cNvPr>
          <p:cNvCxnSpPr>
            <a:cxnSpLocks/>
            <a:stCxn id="42" idx="2"/>
            <a:endCxn id="26" idx="6"/>
          </p:cNvCxnSpPr>
          <p:nvPr/>
        </p:nvCxnSpPr>
        <p:spPr>
          <a:xfrm flipH="1">
            <a:off x="5487040" y="3020796"/>
            <a:ext cx="1015781" cy="3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90AD68-529E-4A6E-8339-B5B4992ECB05}"/>
              </a:ext>
            </a:extLst>
          </p:cNvPr>
          <p:cNvCxnSpPr>
            <a:cxnSpLocks/>
            <a:stCxn id="43" idx="2"/>
            <a:endCxn id="31" idx="6"/>
          </p:cNvCxnSpPr>
          <p:nvPr/>
        </p:nvCxnSpPr>
        <p:spPr>
          <a:xfrm flipH="1" flipV="1">
            <a:off x="6190187" y="4813757"/>
            <a:ext cx="979013" cy="4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F6F23AC-1C6F-4AC6-9786-534AFEA2FA44}"/>
              </a:ext>
            </a:extLst>
          </p:cNvPr>
          <p:cNvSpPr txBox="1"/>
          <p:nvPr/>
        </p:nvSpPr>
        <p:spPr>
          <a:xfrm>
            <a:off x="6955230" y="3402584"/>
            <a:ext cx="796442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88" dirty="0"/>
              <a:t>merge or rebase</a:t>
            </a: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009C4AC2-DD15-409F-A42B-2AD9DEBC7695}"/>
              </a:ext>
            </a:extLst>
          </p:cNvPr>
          <p:cNvSpPr/>
          <p:nvPr/>
        </p:nvSpPr>
        <p:spPr>
          <a:xfrm>
            <a:off x="7421970" y="3858629"/>
            <a:ext cx="1539628" cy="440801"/>
          </a:xfrm>
          <a:prstGeom prst="wedgeRectCallout">
            <a:avLst>
              <a:gd name="adj1" fmla="val -37819"/>
              <a:gd name="adj2" fmla="val 91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create release + tag:  </a:t>
            </a:r>
            <a:r>
              <a:rPr lang="en-GB" sz="900" dirty="0"/>
              <a:t>1.0.2 </a:t>
            </a:r>
            <a:r>
              <a:rPr lang="en-GB" sz="900" b="1" dirty="0"/>
              <a:t>move tag:</a:t>
            </a:r>
            <a:r>
              <a:rPr lang="en-GB" sz="900" dirty="0"/>
              <a:t> v1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F5E40AC-C7C2-4F7C-A155-305975D58AE6}"/>
              </a:ext>
            </a:extLst>
          </p:cNvPr>
          <p:cNvCxnSpPr>
            <a:cxnSpLocks/>
          </p:cNvCxnSpPr>
          <p:nvPr/>
        </p:nvCxnSpPr>
        <p:spPr>
          <a:xfrm flipH="1" flipV="1">
            <a:off x="6955231" y="3304727"/>
            <a:ext cx="427940" cy="1211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0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7" grpId="0" animBg="1"/>
      <p:bldP spid="20" grpId="0" animBg="1"/>
      <p:bldP spid="26" grpId="0" animBg="1"/>
      <p:bldP spid="28" grpId="0"/>
      <p:bldP spid="31" grpId="0" animBg="1"/>
      <p:bldP spid="37" grpId="0" animBg="1"/>
      <p:bldP spid="38" grpId="0"/>
      <p:bldP spid="40" grpId="0"/>
      <p:bldP spid="41" grpId="0"/>
      <p:bldP spid="42" grpId="0" animBg="1"/>
      <p:bldP spid="43" grpId="0" animBg="1"/>
      <p:bldP spid="44" grpId="0"/>
      <p:bldP spid="50" grpId="0"/>
      <p:bldP spid="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BEC2B-1DC3-4C89-B1F3-B914A5E3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your action in a workflow?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325BA5-9B78-4673-BEC4-5B74BCBD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634" y="1962220"/>
            <a:ext cx="7745023" cy="355481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8CCB"/>
                </a:solidFill>
                <a:latin typeface="SFMono-Regular"/>
              </a:rPr>
              <a:t>steps</a:t>
            </a: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     - </a:t>
            </a:r>
            <a:r>
              <a:rPr lang="en-GB" sz="15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GB" sz="15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GB" sz="1500" dirty="0">
                <a:solidFill>
                  <a:schemeClr val="accent1"/>
                </a:solidFill>
                <a:latin typeface="SFMono-Regular"/>
              </a:rPr>
              <a:t>./</a:t>
            </a:r>
            <a:r>
              <a:rPr lang="en-GB" sz="1500" dirty="0">
                <a:solidFill>
                  <a:schemeClr val="bg1"/>
                </a:solidFill>
                <a:latin typeface="SFMono-Regular"/>
              </a:rPr>
              <a:t> </a:t>
            </a:r>
            <a:r>
              <a:rPr lang="en-GB" sz="1500" i="1" dirty="0">
                <a:solidFill>
                  <a:srgbClr val="00B050"/>
                </a:solidFill>
                <a:latin typeface="SFMono-Regular"/>
              </a:rPr>
              <a:t># Uses a private action in the root directory of workflow repo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     - </a:t>
            </a:r>
            <a:r>
              <a:rPr lang="en-US" altLang="en-US" sz="15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15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1500" dirty="0">
                <a:solidFill>
                  <a:schemeClr val="accent1"/>
                </a:solidFill>
                <a:latin typeface="SFMono-Regular"/>
              </a:rPr>
              <a:t>/JSONFileVersioner@74bc508 </a:t>
            </a:r>
            <a:r>
              <a:rPr lang="en-US" altLang="en-US" sz="1500" i="1" dirty="0">
                <a:solidFill>
                  <a:srgbClr val="00B050"/>
                </a:solidFill>
                <a:latin typeface="SFMono-Regular"/>
              </a:rPr>
              <a:t># a specific commit of a public action</a:t>
            </a:r>
            <a:r>
              <a:rPr lang="en-US" altLang="en-US" sz="1500" dirty="0">
                <a:solidFill>
                  <a:srgbClr val="00B050"/>
                </a:solidFill>
                <a:latin typeface="SFMono-Regular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i="1" dirty="0">
                <a:solidFill>
                  <a:schemeClr val="bg1"/>
                </a:solidFill>
                <a:latin typeface="SFMono-Regular"/>
              </a:rPr>
              <a:t>     </a:t>
            </a: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- </a:t>
            </a:r>
            <a:r>
              <a:rPr lang="en-US" altLang="en-US" sz="15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15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1500" dirty="0">
                <a:solidFill>
                  <a:schemeClr val="accent1"/>
                </a:solidFill>
                <a:latin typeface="SFMono-Regular"/>
              </a:rPr>
              <a:t>/</a:t>
            </a:r>
            <a:r>
              <a:rPr lang="en-US" altLang="en-US" sz="1500" dirty="0" err="1">
                <a:solidFill>
                  <a:schemeClr val="accent1"/>
                </a:solidFill>
                <a:latin typeface="SFMono-Regular"/>
              </a:rPr>
              <a:t>JSONFileVersioner@master</a:t>
            </a:r>
            <a:r>
              <a:rPr lang="en-US" altLang="en-US" sz="1500" dirty="0">
                <a:solidFill>
                  <a:schemeClr val="accent1"/>
                </a:solidFill>
                <a:latin typeface="SFMono-Regular"/>
              </a:rPr>
              <a:t> </a:t>
            </a:r>
            <a:r>
              <a:rPr lang="en-US" altLang="en-US" sz="1500" i="1" dirty="0">
                <a:solidFill>
                  <a:srgbClr val="00B050"/>
                </a:solidFill>
                <a:latin typeface="SFMono-Regular"/>
              </a:rPr>
              <a:t># a branch</a:t>
            </a:r>
            <a:r>
              <a:rPr lang="en-US" altLang="en-US" sz="1500" dirty="0">
                <a:solidFill>
                  <a:srgbClr val="00B050"/>
                </a:solidFill>
              </a:rPr>
              <a:t> </a:t>
            </a:r>
            <a:r>
              <a:rPr lang="en-US" altLang="en-US" sz="1500" i="1" dirty="0">
                <a:solidFill>
                  <a:srgbClr val="00B050"/>
                </a:solidFill>
                <a:latin typeface="SFMono-Regular"/>
              </a:rPr>
              <a:t>of a public action</a:t>
            </a:r>
            <a:r>
              <a:rPr lang="en-US" altLang="en-US" sz="1500" dirty="0">
                <a:solidFill>
                  <a:srgbClr val="00B050"/>
                </a:solidFill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     - </a:t>
            </a:r>
            <a:r>
              <a:rPr lang="en-US" altLang="en-US" sz="15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15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1500" dirty="0">
                <a:solidFill>
                  <a:schemeClr val="accent1"/>
                </a:solidFill>
                <a:latin typeface="SFMono-Regular"/>
              </a:rPr>
              <a:t>/JSONFileVersioner@v1.0.1 </a:t>
            </a:r>
            <a:r>
              <a:rPr lang="en-US" altLang="en-US" sz="1500" i="1" dirty="0">
                <a:solidFill>
                  <a:srgbClr val="00B050"/>
                </a:solidFill>
                <a:latin typeface="SFMono-Regular"/>
              </a:rPr>
              <a:t># the version of a release  of a public action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i="1" dirty="0">
                <a:solidFill>
                  <a:schemeClr val="bg1"/>
                </a:solidFill>
                <a:latin typeface="SFMono-Regular"/>
              </a:rPr>
              <a:t>     </a:t>
            </a: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- </a:t>
            </a:r>
            <a:r>
              <a:rPr lang="en-US" altLang="en-US" sz="15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US" altLang="en-US" sz="15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15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1500" dirty="0">
                <a:solidFill>
                  <a:schemeClr val="accent1"/>
                </a:solidFill>
                <a:latin typeface="SFMono-Regular"/>
              </a:rPr>
              <a:t>/JSONFileVersioner@v1 </a:t>
            </a:r>
            <a:r>
              <a:rPr lang="en-US" altLang="en-US" sz="1500" i="1" dirty="0">
                <a:solidFill>
                  <a:srgbClr val="00B050"/>
                </a:solidFill>
                <a:latin typeface="SFMono-Regular"/>
              </a:rPr>
              <a:t># the major version of a release  of a public action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500" dirty="0">
                <a:solidFill>
                  <a:schemeClr val="bg1"/>
                </a:solidFill>
              </a:rPr>
            </a:br>
            <a:endParaRPr lang="en-GB" sz="1500" i="1" dirty="0">
              <a:solidFill>
                <a:srgbClr val="00B050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500" i="1" dirty="0">
              <a:solidFill>
                <a:srgbClr val="00B050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500" i="1" dirty="0">
              <a:solidFill>
                <a:srgbClr val="00B050"/>
              </a:solidFill>
              <a:latin typeface="SFMono-Regular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29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F6FD-9FAD-4C6E-93CA-8F405A7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your GitHub repo create a new draft release</a:t>
            </a:r>
          </a:p>
          <a:p>
            <a:r>
              <a:rPr lang="en-GB" dirty="0"/>
              <a:t>Select ‘Publish to Marketplace’</a:t>
            </a:r>
          </a:p>
          <a:p>
            <a:r>
              <a:rPr lang="en-GB" dirty="0"/>
              <a:t>Fix any errors, usually by checking in or editing files</a:t>
            </a:r>
          </a:p>
          <a:p>
            <a:r>
              <a:rPr lang="en-GB" dirty="0"/>
              <a:t>Choose categories</a:t>
            </a:r>
          </a:p>
          <a:p>
            <a:r>
              <a:rPr lang="en-GB" dirty="0"/>
              <a:t>Pick the tag that points to version to release</a:t>
            </a:r>
          </a:p>
          <a:p>
            <a:r>
              <a:rPr lang="en-GB" dirty="0"/>
              <a:t>Click Publish release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3C396-8868-4E84-BAF8-E020B57D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144000" cy="1325563"/>
          </a:xfrm>
        </p:spPr>
        <p:txBody>
          <a:bodyPr/>
          <a:lstStyle/>
          <a:p>
            <a:r>
              <a:rPr lang="en-GB" dirty="0"/>
              <a:t>Finally add it to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1862712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2207-A1AD-91E9-6997-FEDC8976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36" y="0"/>
            <a:ext cx="8515350" cy="1325563"/>
          </a:xfrm>
        </p:spPr>
        <p:txBody>
          <a:bodyPr/>
          <a:lstStyle/>
          <a:p>
            <a:r>
              <a:rPr lang="en-IT" dirty="0"/>
              <a:t>Recap: an end-2-end CI/CD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1F4A-8527-E192-4F0D-3D48D4CB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9241536" cy="5032376"/>
          </a:xfrm>
        </p:spPr>
        <p:txBody>
          <a:bodyPr>
            <a:normAutofit lnSpcReduction="10000"/>
          </a:bodyPr>
          <a:lstStyle/>
          <a:p>
            <a:r>
              <a:rPr lang="en-GB" sz="3200" dirty="0"/>
              <a:t>Let's assume the application is a containerized web app hosted on a cloud platform (e.g., AWS, GCP, or Azure). </a:t>
            </a:r>
          </a:p>
          <a:p>
            <a:r>
              <a:rPr lang="en-GB" sz="3200" dirty="0"/>
              <a:t>The CI/CD pipeline will include the following components:</a:t>
            </a:r>
          </a:p>
          <a:p>
            <a:pPr lvl="1"/>
            <a:r>
              <a:rPr lang="en-GB" sz="2800" dirty="0"/>
              <a:t>Source Code Repository: GitHub</a:t>
            </a:r>
          </a:p>
          <a:p>
            <a:pPr lvl="1"/>
            <a:r>
              <a:rPr lang="en-GB" sz="2800" dirty="0"/>
              <a:t>CI/CD Tool: Jenkins or GitHub Actions</a:t>
            </a:r>
          </a:p>
          <a:p>
            <a:pPr lvl="1"/>
            <a:r>
              <a:rPr lang="en-GB" sz="2800" dirty="0"/>
              <a:t>Containerization: Docker</a:t>
            </a:r>
          </a:p>
          <a:p>
            <a:pPr lvl="1"/>
            <a:r>
              <a:rPr lang="en-GB" sz="2800" dirty="0"/>
              <a:t>Orchestration: Kubernetes (K8s)</a:t>
            </a:r>
          </a:p>
          <a:p>
            <a:pPr lvl="1"/>
            <a:r>
              <a:rPr lang="en-GB" sz="2800" dirty="0"/>
              <a:t>Deployment: Cloud Platform (e.g., AWS EKS for Kubernetes)</a:t>
            </a:r>
            <a:endParaRPr lang="en-IT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1CCDD-2185-7405-B1FE-121BA6BE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13631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8870950" cy="8382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Top failure causes so far* </a:t>
            </a:r>
            <a:r>
              <a:rPr lang="en-US" b="1" dirty="0">
                <a:solidFill>
                  <a:srgbClr val="FF0000"/>
                </a:solidFill>
              </a:rPr>
              <a:t>An Example!</a:t>
            </a:r>
            <a:br>
              <a:rPr lang="en-US" b="1" dirty="0"/>
            </a:br>
            <a:endParaRPr lang="en-US" dirty="0"/>
          </a:p>
        </p:txBody>
      </p:sp>
      <p:sp>
        <p:nvSpPr>
          <p:cNvPr id="29389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489950" cy="4852988"/>
          </a:xfrm>
          <a:ln/>
        </p:spPr>
        <p:txBody>
          <a:bodyPr lIns="0" tIns="20802" rIns="0" bIns="0"/>
          <a:lstStyle/>
          <a:p>
            <a:pPr marL="176212" indent="0" defTabSz="449263">
              <a:buClr>
                <a:srgbClr val="808000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nl-NL" sz="2000" b="1" dirty="0"/>
              <a:t>(UNFORESEEN) OVERHEAD COST: 174,000,000 $ (</a:t>
            </a:r>
            <a:r>
              <a:rPr lang="nl-NL" sz="2000" b="1" dirty="0" err="1"/>
              <a:t>give</a:t>
            </a:r>
            <a:r>
              <a:rPr lang="nl-NL" sz="2000" b="1" dirty="0"/>
              <a:t> or take)*</a:t>
            </a:r>
          </a:p>
          <a:p>
            <a:pPr marL="176212" indent="0" defTabSz="449263">
              <a:buClr>
                <a:srgbClr val="808000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nl-NL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6</a:t>
            </a:fld>
            <a:r>
              <a:rPr lang="it-IT"/>
              <a:t> -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47" y="2073273"/>
            <a:ext cx="7139468" cy="39897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7890"/>
            <a:ext cx="4315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2" indent="0" defTabSz="449263">
              <a:buClr>
                <a:srgbClr val="808000"/>
              </a:buClr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000" b="1" dirty="0"/>
              <a:t>*http://</a:t>
            </a:r>
            <a:r>
              <a:rPr lang="en-US" sz="1000" b="1" dirty="0" err="1"/>
              <a:t>www.cio.com</a:t>
            </a:r>
            <a:r>
              <a:rPr lang="en-US" sz="1000" b="1" dirty="0"/>
              <a:t>/article/2380827/developer/6-software-development-lessons-from-healthcare-gov-s-failed-launch.html</a:t>
            </a:r>
          </a:p>
        </p:txBody>
      </p:sp>
    </p:spTree>
    <p:extLst>
      <p:ext uri="{BB962C8B-B14F-4D97-AF65-F5344CB8AC3E}">
        <p14:creationId xmlns:p14="http://schemas.microsoft.com/office/powerpoint/2010/main" val="1598673773"/>
      </p:ext>
    </p:extLst>
  </p:cSld>
  <p:clrMapOvr>
    <a:masterClrMapping/>
  </p:clrMapOvr>
  <p:transition spd="med" advTm="400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C2D5-A397-1917-4130-0CD4F26F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 Jenkins as CI/CD Tool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FD7C6-A61B-FC31-F373-0C1A0BE5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Install Jenkins: </a:t>
            </a:r>
            <a:r>
              <a:rPr lang="en-GB" dirty="0"/>
              <a:t>Install Jenkins on a server or use Jenkins as a service.</a:t>
            </a:r>
          </a:p>
          <a:p>
            <a:r>
              <a:rPr lang="en-GB" b="1" dirty="0"/>
              <a:t>Install Plugins: </a:t>
            </a:r>
            <a:r>
              <a:rPr lang="en-GB" dirty="0"/>
              <a:t>Install plugins required for integration with GitHub, Docker, and Kubernetes, like the Git plugin, Docker, and Kubernetes plugin.</a:t>
            </a:r>
          </a:p>
          <a:p>
            <a:r>
              <a:rPr lang="en-GB" b="1" dirty="0"/>
              <a:t>Configure Credentials: </a:t>
            </a:r>
            <a:r>
              <a:rPr lang="en-GB" dirty="0"/>
              <a:t>Add GitHub credentials in Jenkins for repository access and Docker registry credentials for pushing Docker images.</a:t>
            </a:r>
            <a:endParaRPr lang="en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31B70-9DE7-D6B3-480F-8CD0A131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2691995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AE2B-5CDD-309F-541D-BE52692C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Configure Jenkins Pipeline (</a:t>
            </a:r>
            <a:r>
              <a:rPr lang="en-GB" dirty="0" err="1"/>
              <a:t>Jenkinsfile</a:t>
            </a:r>
            <a:r>
              <a:rPr lang="en-GB" dirty="0"/>
              <a:t>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415D-AB0D-360A-7B6E-5F063297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Create a </a:t>
            </a:r>
            <a:r>
              <a:rPr lang="en-GB" b="1" dirty="0" err="1"/>
              <a:t>Jenkinsfile</a:t>
            </a:r>
            <a:r>
              <a:rPr lang="en-GB" dirty="0"/>
              <a:t>: Define the pipeline in a </a:t>
            </a:r>
            <a:r>
              <a:rPr lang="en-GB" dirty="0" err="1"/>
              <a:t>Jenkinsfile</a:t>
            </a:r>
            <a:r>
              <a:rPr lang="en-GB" dirty="0"/>
              <a:t> stored in the repository root. The pipeline should have stages like:</a:t>
            </a:r>
          </a:p>
          <a:p>
            <a:endParaRPr lang="en-GB" dirty="0"/>
          </a:p>
          <a:p>
            <a:pPr lvl="1"/>
            <a:r>
              <a:rPr lang="en-GB" b="1" dirty="0"/>
              <a:t>Checkout:</a:t>
            </a:r>
            <a:r>
              <a:rPr lang="en-GB" dirty="0"/>
              <a:t> Clone the latest code from GitHub.</a:t>
            </a:r>
          </a:p>
          <a:p>
            <a:pPr lvl="1"/>
            <a:r>
              <a:rPr lang="en-GB" b="1" dirty="0"/>
              <a:t>Build:</a:t>
            </a:r>
            <a:r>
              <a:rPr lang="en-GB" dirty="0"/>
              <a:t> Build the Docker image for the application.</a:t>
            </a:r>
          </a:p>
          <a:p>
            <a:pPr lvl="1"/>
            <a:r>
              <a:rPr lang="en-GB" b="1" dirty="0"/>
              <a:t>Test:</a:t>
            </a:r>
            <a:r>
              <a:rPr lang="en-GB" dirty="0"/>
              <a:t> Run unit and integration tests.</a:t>
            </a:r>
          </a:p>
          <a:p>
            <a:pPr lvl="1"/>
            <a:r>
              <a:rPr lang="en-GB" b="1" dirty="0"/>
              <a:t>Publish:</a:t>
            </a:r>
            <a:r>
              <a:rPr lang="en-GB" dirty="0"/>
              <a:t> Push the Docker image to a registry.</a:t>
            </a:r>
          </a:p>
          <a:p>
            <a:pPr lvl="1"/>
            <a:r>
              <a:rPr lang="en-GB" b="1" dirty="0"/>
              <a:t>Deploy:</a:t>
            </a:r>
            <a:r>
              <a:rPr lang="en-GB" dirty="0"/>
              <a:t> Deploy the application to Kubernetes.</a:t>
            </a:r>
            <a:endParaRPr lang="en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B1BA5-40CA-FD88-E9B7-46EAD115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20185352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3120-0519-6B87-5D52-33C7F52C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Build the Docker Image (Build Stage)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02AA0-FF14-BCA7-E466-66DF8CBC7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a </a:t>
            </a:r>
            <a:r>
              <a:rPr lang="en-GB" i="1" dirty="0" err="1"/>
              <a:t>Dockerfile</a:t>
            </a:r>
            <a:r>
              <a:rPr lang="en-GB" dirty="0"/>
              <a:t> in your project repository to containerize the application.</a:t>
            </a:r>
          </a:p>
          <a:p>
            <a:r>
              <a:rPr lang="en-GB" dirty="0"/>
              <a:t>In the </a:t>
            </a:r>
            <a:r>
              <a:rPr lang="en-GB" i="1" dirty="0" err="1"/>
              <a:t>Jenkinsfile</a:t>
            </a:r>
            <a:r>
              <a:rPr lang="en-GB" dirty="0"/>
              <a:t>, add the build stage:</a:t>
            </a:r>
            <a:endParaRPr lang="en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CAC2B-D9FE-D5A0-7C87-A5FF956C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869CDC4-2478-5996-3B98-9AB861F5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429000"/>
            <a:ext cx="6438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70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82C1-AC1B-A858-576F-374376FD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Tests (Test Stage)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4AA3-4114-8302-04FC-A707D8B1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</a:t>
            </a:r>
            <a:r>
              <a:rPr lang="en-GB" i="1" dirty="0" err="1"/>
              <a:t>Jenkinsfile</a:t>
            </a:r>
            <a:r>
              <a:rPr lang="en-GB" dirty="0"/>
              <a:t>, add a test stage to run unit and integration tests:</a:t>
            </a:r>
            <a:endParaRPr lang="en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CC937-7BAA-9E37-5F11-2279AA0D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240953E-DDAE-7AD4-BE82-21FE1A0AD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22" y="3055143"/>
            <a:ext cx="3897992" cy="24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05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E641-D572-FE45-AB88-C9B7620A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Publish Docker Image to Registry (Publish Stage)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6E5C-21FF-7B79-E2CB-414E58DF5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passing tests, publish the Docker image to a registry (e.g., Docker Hub, AWS ECR).</a:t>
            </a:r>
          </a:p>
          <a:p>
            <a:r>
              <a:rPr lang="en-GB" dirty="0"/>
              <a:t>In the </a:t>
            </a:r>
            <a:r>
              <a:rPr lang="en-GB" i="1" dirty="0" err="1"/>
              <a:t>Jenkinsfile</a:t>
            </a:r>
            <a:r>
              <a:rPr lang="en-GB" dirty="0"/>
              <a:t>, add:</a:t>
            </a:r>
            <a:endParaRPr lang="en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77D87-2C1D-A174-7E4F-CC793752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18CD5-109F-94D5-9A5F-A27124539069}"/>
              </a:ext>
            </a:extLst>
          </p:cNvPr>
          <p:cNvSpPr txBox="1"/>
          <p:nvPr/>
        </p:nvSpPr>
        <p:spPr>
          <a:xfrm>
            <a:off x="783772" y="3429000"/>
            <a:ext cx="805542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T" dirty="0">
                <a:solidFill>
                  <a:schemeClr val="bg1"/>
                </a:solidFill>
                <a:highlight>
                  <a:srgbClr val="000000"/>
                </a:highlight>
              </a:rPr>
              <a:t>stage('Publish') {</a:t>
            </a:r>
          </a:p>
          <a:p>
            <a:r>
              <a:rPr lang="en-IT" dirty="0">
                <a:solidFill>
                  <a:schemeClr val="bg1"/>
                </a:solidFill>
                <a:highlight>
                  <a:srgbClr val="000000"/>
                </a:highlight>
              </a:rPr>
              <a:t>    steps {</a:t>
            </a:r>
          </a:p>
          <a:p>
            <a:r>
              <a:rPr lang="en-IT" dirty="0">
                <a:solidFill>
                  <a:schemeClr val="bg1"/>
                </a:solidFill>
                <a:highlight>
                  <a:srgbClr val="000000"/>
                </a:highlight>
              </a:rPr>
              <a:t>        script {</a:t>
            </a:r>
          </a:p>
          <a:p>
            <a:r>
              <a:rPr lang="en-IT" dirty="0">
                <a:solidFill>
                  <a:schemeClr val="bg1"/>
                </a:solidFill>
                <a:highlight>
                  <a:srgbClr val="000000"/>
                </a:highlight>
              </a:rPr>
              <a:t>            docker.withRegistry('https://registry.hub.docker.com', 'docker-credentials') {</a:t>
            </a:r>
          </a:p>
          <a:p>
            <a:r>
              <a:rPr lang="en-IT" dirty="0">
                <a:solidFill>
                  <a:schemeClr val="bg1"/>
                </a:solidFill>
                <a:highlight>
                  <a:srgbClr val="000000"/>
                </a:highlight>
              </a:rPr>
              <a:t>                docker.image("your-app-image:${env.BUILD_ID}").push()</a:t>
            </a:r>
          </a:p>
          <a:p>
            <a:r>
              <a:rPr lang="en-IT" dirty="0">
                <a:solidFill>
                  <a:schemeClr val="bg1"/>
                </a:solidFill>
                <a:highlight>
                  <a:srgbClr val="000000"/>
                </a:highlight>
              </a:rPr>
              <a:t>            }</a:t>
            </a:r>
          </a:p>
          <a:p>
            <a:r>
              <a:rPr lang="en-IT" dirty="0">
                <a:solidFill>
                  <a:schemeClr val="bg1"/>
                </a:solidFill>
                <a:highlight>
                  <a:srgbClr val="000000"/>
                </a:highlight>
              </a:rPr>
              <a:t>        }</a:t>
            </a:r>
          </a:p>
          <a:p>
            <a:r>
              <a:rPr lang="en-IT" dirty="0">
                <a:solidFill>
                  <a:schemeClr val="bg1"/>
                </a:solidFill>
                <a:highlight>
                  <a:srgbClr val="000000"/>
                </a:highlight>
              </a:rPr>
              <a:t>    }</a:t>
            </a:r>
          </a:p>
          <a:p>
            <a:r>
              <a:rPr lang="en-IT" dirty="0">
                <a:solidFill>
                  <a:schemeClr val="bg1"/>
                </a:solidFill>
                <a:highlight>
                  <a:srgbClr val="000000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140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18BA-9332-9B5E-C71E-9E1518F3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Deploy to Kubernetes (Deploy Stage)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EF80-A5AC-5485-72E0-B31568EA3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Kubernetes Manifest</a:t>
            </a:r>
            <a:r>
              <a:rPr lang="en-GB" dirty="0"/>
              <a:t>: Create YAML files for deployment and services in the k8s/ directory.</a:t>
            </a:r>
          </a:p>
          <a:p>
            <a:r>
              <a:rPr lang="en-GB" b="1" dirty="0"/>
              <a:t>Kubernetes Plugin</a:t>
            </a:r>
            <a:r>
              <a:rPr lang="en-GB" dirty="0"/>
              <a:t>: Ensure Jenkins has access to your Kubernetes cluster.</a:t>
            </a:r>
          </a:p>
          <a:p>
            <a:r>
              <a:rPr lang="en-GB" dirty="0"/>
              <a:t>In the </a:t>
            </a:r>
            <a:r>
              <a:rPr lang="en-GB" i="1" dirty="0" err="1"/>
              <a:t>Jenkinsfile</a:t>
            </a:r>
            <a:r>
              <a:rPr lang="en-GB" dirty="0"/>
              <a:t>, add:</a:t>
            </a:r>
            <a:endParaRPr lang="en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AEA8-B699-1449-3F5E-0B9072B9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73B51-D5FB-6FBD-385A-6FBF24F306A3}"/>
              </a:ext>
            </a:extLst>
          </p:cNvPr>
          <p:cNvSpPr txBox="1"/>
          <p:nvPr/>
        </p:nvSpPr>
        <p:spPr>
          <a:xfrm>
            <a:off x="314325" y="4145638"/>
            <a:ext cx="851535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T" dirty="0">
                <a:solidFill>
                  <a:schemeClr val="bg1"/>
                </a:solidFill>
              </a:rPr>
              <a:t>stage('Deploy') {</a:t>
            </a:r>
          </a:p>
          <a:p>
            <a:r>
              <a:rPr lang="en-IT" dirty="0">
                <a:solidFill>
                  <a:schemeClr val="bg1"/>
                </a:solidFill>
              </a:rPr>
              <a:t>    steps {</a:t>
            </a:r>
          </a:p>
          <a:p>
            <a:r>
              <a:rPr lang="en-IT" dirty="0">
                <a:solidFill>
                  <a:schemeClr val="bg1"/>
                </a:solidFill>
              </a:rPr>
              <a:t>        script {</a:t>
            </a:r>
          </a:p>
          <a:p>
            <a:r>
              <a:rPr lang="en-IT" dirty="0">
                <a:solidFill>
                  <a:schemeClr val="bg1"/>
                </a:solidFill>
              </a:rPr>
              <a:t>            kubernetesDeploy(kubeconfigId: 'kubeconfig', configs: 'k8s/deployment.yaml')</a:t>
            </a:r>
          </a:p>
          <a:p>
            <a:r>
              <a:rPr lang="en-IT" dirty="0">
                <a:solidFill>
                  <a:schemeClr val="bg1"/>
                </a:solidFill>
              </a:rPr>
              <a:t>        }</a:t>
            </a:r>
          </a:p>
          <a:p>
            <a:r>
              <a:rPr lang="en-IT" dirty="0">
                <a:solidFill>
                  <a:schemeClr val="bg1"/>
                </a:solidFill>
              </a:rPr>
              <a:t>    }</a:t>
            </a:r>
          </a:p>
          <a:p>
            <a:r>
              <a:rPr lang="en-IT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7018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70F55E-57E9-4462-B41F-3CEB43B6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16382"/>
            <a:ext cx="7997096" cy="344428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GitHub Actions are a new alternative for CI/CD </a:t>
            </a:r>
          </a:p>
          <a:p>
            <a:r>
              <a:rPr lang="en-GB" dirty="0"/>
              <a:t>You now don’t have to leave GitHub or provision other resources</a:t>
            </a:r>
          </a:p>
          <a:p>
            <a:r>
              <a:rPr lang="en-GB" dirty="0"/>
              <a:t>They are free for OSS and pay-per-minute for private repo</a:t>
            </a:r>
          </a:p>
          <a:p>
            <a:r>
              <a:rPr lang="en-GB" dirty="0"/>
              <a:t>They are not as rich in features as </a:t>
            </a:r>
            <a:r>
              <a:rPr lang="en-GB"/>
              <a:t>Azure DevOps Pipelines</a:t>
            </a:r>
            <a:r>
              <a:rPr lang="en-GB" dirty="0"/>
              <a:t>, yet…</a:t>
            </a:r>
          </a:p>
          <a:p>
            <a:endParaRPr lang="en-GB" dirty="0"/>
          </a:p>
          <a:p>
            <a:r>
              <a:rPr lang="en-GB" dirty="0"/>
              <a:t>Also, remember they are not limited to CI/CD</a:t>
            </a:r>
          </a:p>
          <a:p>
            <a:r>
              <a:rPr lang="en-GB" dirty="0"/>
              <a:t>They can trigger a workflow on any GitHub event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0630D-50E7-41AF-A5C3-0551A741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818294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9A68-CAC0-6755-77C1-9B1406A7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Part 3: Industry Drivers for Sw. Evolution of DevOps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B8F95-8BD8-C3A3-7630-93A59541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E3B12-04CA-BC62-9AD5-06445247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853323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903ABE-D051-B2AD-E1F5-4D4E766C57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87762" y="1935075"/>
            <a:ext cx="2657475" cy="230028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000" dirty="0"/>
              <a:t>1. </a:t>
            </a:r>
            <a:br>
              <a:rPr lang="en-US" sz="3000" dirty="0"/>
            </a:br>
            <a:r>
              <a:rPr lang="en-US" sz="3000" dirty="0"/>
              <a:t>Source Control</a:t>
            </a:r>
          </a:p>
        </p:txBody>
      </p:sp>
      <p:pic>
        <p:nvPicPr>
          <p:cNvPr id="8" name="Picture 7" descr="A sculpture of a person sitting in a net&#10;&#10;Description automatically generated">
            <a:extLst>
              <a:ext uri="{FF2B5EF4-FFF2-40B4-BE49-F238E27FC236}">
                <a16:creationId xmlns:a16="http://schemas.microsoft.com/office/drawing/2014/main" id="{C7535D22-0090-8952-6FA4-FD0B0D793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r="1" b="1"/>
          <a:stretch/>
        </p:blipFill>
        <p:spPr>
          <a:xfrm>
            <a:off x="15" y="857258"/>
            <a:ext cx="5819940" cy="5143493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0768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03982D5-90A4-7509-1AA6-EF9FFCF1CD38}"/>
              </a:ext>
            </a:extLst>
          </p:cNvPr>
          <p:cNvSpPr txBox="1">
            <a:spLocks/>
          </p:cNvSpPr>
          <p:nvPr/>
        </p:nvSpPr>
        <p:spPr>
          <a:xfrm>
            <a:off x="6000628" y="1851661"/>
            <a:ext cx="2657598" cy="229988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2.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Work Tracking</a:t>
            </a:r>
          </a:p>
        </p:txBody>
      </p:sp>
      <p:pic>
        <p:nvPicPr>
          <p:cNvPr id="5" name="Picture 4" descr="A desk with a computer and many sticky notes on it&#10;&#10;Description automatically generated">
            <a:extLst>
              <a:ext uri="{FF2B5EF4-FFF2-40B4-BE49-F238E27FC236}">
                <a16:creationId xmlns:a16="http://schemas.microsoft.com/office/drawing/2014/main" id="{FAE32BEC-B26D-970B-B9DB-67C5D1B96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r="1" b="1"/>
          <a:stretch/>
        </p:blipFill>
        <p:spPr>
          <a:xfrm>
            <a:off x="15" y="857258"/>
            <a:ext cx="5819940" cy="5143493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507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89654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/>
              <a:t>“DevOps is a set of practices intended to reduce the time between committing a change to a system and the change being placed into normal production, while ensuring high quality.”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r>
              <a:rPr lang="en-US" sz="2000" i="1" dirty="0"/>
              <a:t>L. Bass et Al. [1]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DevOps?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48F9F5-C85F-426C-7AFD-57480C30C5B6}"/>
              </a:ext>
            </a:extLst>
          </p:cNvPr>
          <p:cNvSpPr txBox="1">
            <a:spLocks/>
          </p:cNvSpPr>
          <p:nvPr/>
        </p:nvSpPr>
        <p:spPr>
          <a:xfrm>
            <a:off x="6000628" y="1851661"/>
            <a:ext cx="2657598" cy="229988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3.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Continuous Integration</a:t>
            </a:r>
          </a:p>
        </p:txBody>
      </p:sp>
      <p:pic>
        <p:nvPicPr>
          <p:cNvPr id="5" name="Content Placeholder 4" descr="A green and red line graph&#10;&#10;Description automatically generated">
            <a:extLst>
              <a:ext uri="{FF2B5EF4-FFF2-40B4-BE49-F238E27FC236}">
                <a16:creationId xmlns:a16="http://schemas.microsoft.com/office/drawing/2014/main" id="{BF130840-1A0A-6A89-AD3A-970A576F7E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r="1" b="1"/>
          <a:stretch/>
        </p:blipFill>
        <p:spPr>
          <a:xfrm>
            <a:off x="0" y="857250"/>
            <a:ext cx="5819775" cy="5143500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9766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64506-78E8-39BE-444F-8B026FA0C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23" r="1" b="1"/>
          <a:stretch/>
        </p:blipFill>
        <p:spPr>
          <a:xfrm>
            <a:off x="15" y="857258"/>
            <a:ext cx="5819940" cy="5143493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AutoShape 2" descr="Generated from prompt">
            <a:extLst>
              <a:ext uri="{FF2B5EF4-FFF2-40B4-BE49-F238E27FC236}">
                <a16:creationId xmlns:a16="http://schemas.microsoft.com/office/drawing/2014/main" id="{F3D86F14-3E56-E6C0-ABCB-AC2E78CBC5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6000628" y="1851661"/>
            <a:ext cx="2657598" cy="229988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4.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844623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6000628" y="1851661"/>
            <a:ext cx="3060687" cy="229988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5.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Infrastructure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as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82F00-793C-00F4-CA99-3D317A0B1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5" r="1" b="9439"/>
          <a:stretch/>
        </p:blipFill>
        <p:spPr>
          <a:xfrm>
            <a:off x="15" y="857258"/>
            <a:ext cx="5819940" cy="5143493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1784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6000628" y="1851661"/>
            <a:ext cx="2657598" cy="229988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6. Automated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C5B60-0C74-4A0A-0F4C-D5E0A57E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22" r="1" b="3002"/>
          <a:stretch/>
        </p:blipFill>
        <p:spPr>
          <a:xfrm>
            <a:off x="15" y="857258"/>
            <a:ext cx="5819940" cy="5143493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7518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6000628" y="1851661"/>
            <a:ext cx="2657598" cy="229988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7.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Supply Chain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0682A-8856-5067-45AD-5BB938F6F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6" r="1" b="2248"/>
          <a:stretch/>
        </p:blipFill>
        <p:spPr>
          <a:xfrm>
            <a:off x="15" y="857258"/>
            <a:ext cx="5819940" cy="5143493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4548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6000628" y="1851660"/>
            <a:ext cx="3143357" cy="205034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8. (auto-) 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58719-24AD-62F1-7CDA-2C186B905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23" r="1" b="1"/>
          <a:stretch/>
        </p:blipFill>
        <p:spPr>
          <a:xfrm>
            <a:off x="15" y="857258"/>
            <a:ext cx="5819940" cy="5143493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01996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6000628" y="1851661"/>
            <a:ext cx="2657598" cy="212549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9.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4A777-FA5A-DB05-C06F-3AC8BD41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23" r="1" b="1"/>
          <a:stretch/>
        </p:blipFill>
        <p:spPr>
          <a:xfrm>
            <a:off x="15" y="857258"/>
            <a:ext cx="5819940" cy="5143493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74490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6000628" y="1851661"/>
            <a:ext cx="2657598" cy="18655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10.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Buy-in!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48C45-7099-2C51-CA45-B89E721EF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1" r="1" b="4253"/>
          <a:stretch/>
        </p:blipFill>
        <p:spPr>
          <a:xfrm>
            <a:off x="15" y="857258"/>
            <a:ext cx="5819940" cy="5143493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123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DF4B22-A63C-15EC-8AAD-9DBBFE81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944" y="2415887"/>
            <a:ext cx="2514281" cy="1735654"/>
          </a:xfrm>
        </p:spPr>
        <p:txBody>
          <a:bodyPr vert="horz" lIns="68580" tIns="34290" rIns="68580" bIns="3429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50" dirty="0"/>
              <a:t>Maslow’s Hierarchy Of Needs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D45B35-79A7-EAEE-B914-571CA533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890" y="1652395"/>
            <a:ext cx="4702997" cy="35625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2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8FC5-B09B-0A39-0F0C-F83A4DFD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530" y="1857375"/>
            <a:ext cx="4680435" cy="3143250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“</a:t>
            </a: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Culture Eats Strategy For Breakfast					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7001-94CC-4FA4-8A6B-654F8D2BA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1857375"/>
            <a:ext cx="2185785" cy="314325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marL="0" indent="0" algn="r">
              <a:buNone/>
            </a:pPr>
            <a:r>
              <a:rPr lang="en-US" b="0" i="0" u="none" strike="noStrike" kern="1200" cap="all" dirty="0">
                <a:effectLst/>
                <a:latin typeface="+mj-lt"/>
                <a:ea typeface="+mj-ea"/>
                <a:cs typeface="+mj-cs"/>
              </a:rPr>
              <a:t>Peter Drucker</a:t>
            </a:r>
            <a:r>
              <a:rPr lang="en-US" b="0" i="0" kern="1200" cap="all" dirty="0">
                <a:effectLst/>
                <a:latin typeface="+mj-lt"/>
                <a:ea typeface="+mj-ea"/>
                <a:cs typeface="+mj-cs"/>
              </a:rPr>
              <a:t> </a:t>
            </a:r>
            <a:endParaRPr lang="en-US" b="0" i="0" kern="1200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85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960" y="845662"/>
            <a:ext cx="8402273" cy="369332"/>
          </a:xfrm>
        </p:spPr>
        <p:txBody>
          <a:bodyPr/>
          <a:lstStyle/>
          <a:p>
            <a:r>
              <a:rPr lang="en-US" sz="2400" b="1" u="sng" dirty="0">
                <a:solidFill>
                  <a:srgbClr val="505050"/>
                </a:solidFill>
              </a:rPr>
              <a:t>People. Process. Products.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71" y="133986"/>
            <a:ext cx="8502029" cy="55450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DevOps?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C9AE04-AF68-4BE2-A10B-4484F4319989}"/>
              </a:ext>
            </a:extLst>
          </p:cNvPr>
          <p:cNvGrpSpPr/>
          <p:nvPr/>
        </p:nvGrpSpPr>
        <p:grpSpPr>
          <a:xfrm>
            <a:off x="319819" y="2275317"/>
            <a:ext cx="3979905" cy="2914505"/>
            <a:chOff x="366076" y="1432242"/>
            <a:chExt cx="4716106" cy="39644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5BFA80-E8ED-4D15-9EC6-1C69B990053C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00834" tIns="571390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59" dirty="0"/>
                <a:t>DevOps is the union of </a:t>
              </a:r>
              <a:r>
                <a:rPr lang="en-US" sz="2059" b="1" dirty="0">
                  <a:solidFill>
                    <a:srgbClr val="0078D7"/>
                  </a:solidFill>
                </a:rPr>
                <a:t>people</a:t>
              </a:r>
              <a:r>
                <a:rPr lang="en-US" sz="2059" dirty="0"/>
                <a:t>, </a:t>
              </a:r>
              <a:r>
                <a:rPr lang="en-US" sz="2059" b="1" dirty="0">
                  <a:solidFill>
                    <a:srgbClr val="0078D7"/>
                  </a:solidFill>
                </a:rPr>
                <a:t>process</a:t>
              </a:r>
              <a:r>
                <a:rPr lang="en-US" sz="2059" dirty="0"/>
                <a:t>, and </a:t>
              </a:r>
              <a:r>
                <a:rPr lang="en-US" sz="2059" b="1" dirty="0">
                  <a:solidFill>
                    <a:srgbClr val="0078D7"/>
                  </a:solidFill>
                </a:rPr>
                <a:t>products</a:t>
              </a:r>
              <a:r>
                <a:rPr lang="en-US" sz="2059" dirty="0"/>
                <a:t> to enable continuous delivery of value to your end users.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8088B3-00CA-4565-A4F2-49A69D180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6077" y="1432242"/>
              <a:ext cx="732381" cy="11104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705" kern="0" spc="-8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4705" kern="0" dirty="0">
                <a:solidFill>
                  <a:srgbClr val="0078D7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33A4D-4859-4CF1-9E2F-B6522C3D9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28098" y="3396602"/>
              <a:ext cx="732381" cy="11104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705" kern="0" spc="-8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4705" kern="0" dirty="0">
                <a:solidFill>
                  <a:srgbClr val="0078D7"/>
                </a:solidFill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3C946028-2F07-4CC9-B487-50F1C2859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785" y="1894402"/>
            <a:ext cx="3321398" cy="333375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B8E49D4-4CAC-45F7-863B-618A6CA49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69024" y="1708628"/>
            <a:ext cx="952044" cy="95558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929064-DF06-4EF7-9BA7-BC3483725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73795" y="2927690"/>
            <a:ext cx="1243707" cy="1362885"/>
            <a:chOff x="5375754" y="2898175"/>
            <a:chExt cx="1568588" cy="1718897"/>
          </a:xfrm>
        </p:grpSpPr>
        <p:sp>
          <p:nvSpPr>
            <p:cNvPr id="54" name="Business Trans large">
              <a:extLst>
                <a:ext uri="{FF2B5EF4-FFF2-40B4-BE49-F238E27FC236}">
                  <a16:creationId xmlns:a16="http://schemas.microsoft.com/office/drawing/2014/main" id="{8D16BFF0-BA65-412B-94C9-D67AA44A0D80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72008">
                <a:lnSpc>
                  <a:spcPct val="90000"/>
                </a:lnSpc>
                <a:spcBef>
                  <a:spcPts val="577"/>
                </a:spcBef>
                <a:defRPr/>
              </a:pPr>
              <a:r>
                <a:rPr lang="en-US" sz="1324" spc="8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Continuous</a:t>
              </a:r>
              <a:br>
                <a:rPr lang="en-US" sz="1324" spc="8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</a:br>
              <a:r>
                <a:rPr lang="en-US" sz="1324" spc="8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D227A8E-BD89-428C-9CD4-5D72D5B56E2A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C0BB35B1-36DA-41B6-82C0-B7307F002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AE5E9BEA-A2DD-4578-90C1-902E9A1D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8" name="Line 19">
                <a:extLst>
                  <a:ext uri="{FF2B5EF4-FFF2-40B4-BE49-F238E27FC236}">
                    <a16:creationId xmlns:a16="http://schemas.microsoft.com/office/drawing/2014/main" id="{E096815D-3301-4085-B4B8-DEFFC64F4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30B333D4-859E-4FAE-8847-3FAF1DBB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71F32D5-B94C-4FC7-A6F7-B8678D738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8D5762D9-5E19-4339-8209-6ECA4835A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Line 23">
                <a:extLst>
                  <a:ext uri="{FF2B5EF4-FFF2-40B4-BE49-F238E27FC236}">
                    <a16:creationId xmlns:a16="http://schemas.microsoft.com/office/drawing/2014/main" id="{1D952B3C-B0C6-4D71-BB9F-3E44301B4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5901" tIns="32950" rIns="65901" bIns="32950" numCol="1" anchor="t" anchorCtr="0" compatLnSpc="1">
                <a:prstTxWarp prst="textNoShape">
                  <a:avLst/>
                </a:prstTxWarp>
              </a:bodyPr>
              <a:lstStyle/>
              <a:p>
                <a:pPr defTabSz="671503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24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72C08E3E-4120-43D7-9BCB-F6A7E0731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99860" y="1605181"/>
            <a:ext cx="952044" cy="95558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3AAAA1C-BB9D-4A08-8F4F-3BC791EC8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122239" y="1885320"/>
            <a:ext cx="702763" cy="380108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B9E1685-271B-4D81-AA70-C9553CEA6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39778" y="3098266"/>
            <a:ext cx="952044" cy="95558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83DB6F-EB64-4DE8-8FFA-557E3D0CD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1803" y="3385971"/>
            <a:ext cx="776501" cy="380108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A0DCE45-C3CE-4CCE-BC15-174B844F7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74416" y="4476186"/>
            <a:ext cx="952044" cy="95558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B68E7A-14DD-4325-BD98-2F250A9D9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122240" y="4618800"/>
            <a:ext cx="872018" cy="705838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79AF50-31B2-4B86-A38F-DC27728A5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70321" y="4494026"/>
            <a:ext cx="952044" cy="95558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EFAB0-306F-4782-B61D-081FA72E2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09038" y="4618799"/>
            <a:ext cx="872018" cy="705838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Plan </a:t>
            </a:r>
            <a:b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0729EF-31D9-4DE9-9ACB-E76997DB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04961" y="3118235"/>
            <a:ext cx="952044" cy="95558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C0A6E8-B5E2-42BA-91CA-85A9A1892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51736" y="3405671"/>
            <a:ext cx="872018" cy="380108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176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Develop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41AE5F-EEBD-49A2-B3BE-01A4B542465C}"/>
              </a:ext>
            </a:extLst>
          </p:cNvPr>
          <p:cNvSpPr txBox="1"/>
          <p:nvPr/>
        </p:nvSpPr>
        <p:spPr>
          <a:xfrm>
            <a:off x="319818" y="4998700"/>
            <a:ext cx="364309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/>
              <a:t>Donovan Brown</a:t>
            </a:r>
            <a:r>
              <a:rPr lang="en-GB" sz="1350" dirty="0"/>
              <a:t> </a:t>
            </a:r>
          </a:p>
          <a:p>
            <a:r>
              <a:rPr lang="en-GB" sz="1350" dirty="0"/>
              <a:t>Senior </a:t>
            </a:r>
            <a:r>
              <a:rPr lang="en-GB" sz="1350" b="1" dirty="0"/>
              <a:t>DevOps</a:t>
            </a:r>
            <a:r>
              <a:rPr lang="en-GB" sz="1350" dirty="0"/>
              <a:t> Program Manager on Microsoft's US Developer Division team</a:t>
            </a:r>
          </a:p>
        </p:txBody>
      </p:sp>
    </p:spTree>
    <p:extLst>
      <p:ext uri="{BB962C8B-B14F-4D97-AF65-F5344CB8AC3E}">
        <p14:creationId xmlns:p14="http://schemas.microsoft.com/office/powerpoint/2010/main" val="277256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091C-101D-89FB-DAA0-CDDD9FC3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DD4B7-0132-9DE6-C0C0-E44626F8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pic>
        <p:nvPicPr>
          <p:cNvPr id="5" name="Picture 2" descr="Why does Yoda Speak Funny?. Here is a marvelous question with an… | by &amp; |  Medium">
            <a:extLst>
              <a:ext uri="{FF2B5EF4-FFF2-40B4-BE49-F238E27FC236}">
                <a16:creationId xmlns:a16="http://schemas.microsoft.com/office/drawing/2014/main" id="{90E3DB11-EA1D-19A1-F44F-A6269845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12" y="2072590"/>
            <a:ext cx="4822976" cy="32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76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70F55E-57E9-4462-B41F-3CEB43B6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16382"/>
            <a:ext cx="7997096" cy="344428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There is an active community</a:t>
            </a:r>
          </a:p>
          <a:p>
            <a:pPr marL="342900" lvl="1" indent="0">
              <a:buNone/>
            </a:pPr>
            <a:r>
              <a:rPr lang="en-GB" dirty="0">
                <a:hlinkClick r:id="rId3"/>
              </a:rPr>
              <a:t>https://github.community/t5/GitHub-Actions/bd-p/actions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  <a:p>
            <a:r>
              <a:rPr lang="en-GB" dirty="0"/>
              <a:t>And documentation at</a:t>
            </a:r>
          </a:p>
          <a:p>
            <a:pPr marL="342900" lvl="1" indent="0">
              <a:buNone/>
            </a:pPr>
            <a:r>
              <a:rPr lang="en-GB" dirty="0">
                <a:hlinkClick r:id="rId4"/>
              </a:rPr>
              <a:t>https://help.github.com/en/categories/automating-your-workflow-with-github-actions</a:t>
            </a:r>
            <a:br>
              <a:rPr lang="en-GB" dirty="0"/>
            </a:br>
            <a:endParaRPr lang="en-GB" dirty="0"/>
          </a:p>
          <a:p>
            <a:r>
              <a:rPr lang="en-GB" dirty="0"/>
              <a:t>And a Pluralsight Course </a:t>
            </a:r>
          </a:p>
          <a:p>
            <a:pPr marL="0" indent="0">
              <a:buNone/>
            </a:pPr>
            <a:r>
              <a:rPr lang="en-GB" sz="1500" dirty="0"/>
              <a:t>      ‘Building Custom GitHub Actions’ By Enrico </a:t>
            </a:r>
            <a:r>
              <a:rPr lang="en-GB" sz="1500" dirty="0" err="1"/>
              <a:t>Campidoglio</a:t>
            </a:r>
            <a:endParaRPr lang="en-GB" sz="1500" dirty="0"/>
          </a:p>
          <a:p>
            <a:pPr marL="0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0630D-50E7-41AF-A5C3-0551A741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804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36512" y="1268760"/>
            <a:ext cx="489654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charset="2"/>
              <a:buBlip>
                <a:blip r:embed="rId3"/>
              </a:buBlip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2000" i="1" dirty="0"/>
              <a:t>“DevOps is a set of </a:t>
            </a:r>
            <a:r>
              <a:rPr lang="en-US" sz="2000" b="1" i="1" dirty="0"/>
              <a:t>practices</a:t>
            </a:r>
            <a:r>
              <a:rPr lang="en-US" sz="2000" i="1" dirty="0"/>
              <a:t> intended to reduce the time between committing a change to a system and the change being placed into normal production, while ensuring high quality.”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>
              <a:buNone/>
            </a:pPr>
            <a:r>
              <a:rPr lang="en-US" sz="2000" i="1" dirty="0"/>
              <a:t>L. Bass et Al. [1]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DevOps?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CCF66C97-A563-4596-A04B-3863ACE8ED67}" type="slidenum">
              <a:rPr lang="en-US" smtClean="0"/>
              <a:pPr>
                <a:defRPr/>
              </a:pPr>
              <a:t>9</a:t>
            </a:fld>
            <a:r>
              <a:rPr lang="it-IT"/>
              <a:t> -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65828" y="4781487"/>
            <a:ext cx="2878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DevOps Practices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5481539" y="4068799"/>
            <a:ext cx="660895" cy="1814115"/>
          </a:xfrm>
          <a:prstGeom prst="leftBrac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9774" y="3705976"/>
            <a:ext cx="195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Acceleration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10898" y="4664866"/>
            <a:ext cx="2615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Waste-Reduction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9774" y="5533049"/>
            <a:ext cx="2039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Omniscience</a:t>
            </a:r>
          </a:p>
        </p:txBody>
      </p:sp>
    </p:spTree>
    <p:extLst>
      <p:ext uri="{BB962C8B-B14F-4D97-AF65-F5344CB8AC3E}">
        <p14:creationId xmlns:p14="http://schemas.microsoft.com/office/powerpoint/2010/main" val="42533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xmlns:p14="http://schemas.microsoft.com/office/powerpoint/2010/main" spd="slow" advTm="103"/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1281</TotalTime>
  <Words>4852</Words>
  <Application>Microsoft Macintosh PowerPoint</Application>
  <PresentationFormat>On-screen Show (4:3)</PresentationFormat>
  <Paragraphs>851</Paragraphs>
  <Slides>81</Slides>
  <Notes>44</Notes>
  <HiddenSlides>3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9" baseType="lpstr">
      <vt:lpstr>ＭＳ Ｐゴシック</vt:lpstr>
      <vt:lpstr>ＭＳ Ｐゴシック</vt:lpstr>
      <vt:lpstr>宋体</vt:lpstr>
      <vt:lpstr>Aptos</vt:lpstr>
      <vt:lpstr>Arial</vt:lpstr>
      <vt:lpstr>Arial Black</vt:lpstr>
      <vt:lpstr>Arial Rounded MT Bold</vt:lpstr>
      <vt:lpstr>Book Antiqua</vt:lpstr>
      <vt:lpstr>Calibri</vt:lpstr>
      <vt:lpstr>Calibri Light</vt:lpstr>
      <vt:lpstr>Rockwell Extra Bold</vt:lpstr>
      <vt:lpstr>Segoe UI</vt:lpstr>
      <vt:lpstr>Segoe UI Light</vt:lpstr>
      <vt:lpstr>Segoe UI Semilight</vt:lpstr>
      <vt:lpstr>SFMono-Regular</vt:lpstr>
      <vt:lpstr>Times New Roman</vt:lpstr>
      <vt:lpstr>Wingdings</vt:lpstr>
      <vt:lpstr>Office 2013 - 2022 Theme</vt:lpstr>
      <vt:lpstr>From Dev to -Ops and back again: DevOps Pipelines &amp; Their Evolution</vt:lpstr>
      <vt:lpstr>Roadmap</vt:lpstr>
      <vt:lpstr>But first...</vt:lpstr>
      <vt:lpstr>Why DevOps?  Top failure causes so far*</vt:lpstr>
      <vt:lpstr>Top failure causes so far* An Example? </vt:lpstr>
      <vt:lpstr>Top failure causes so far* An Example! </vt:lpstr>
      <vt:lpstr>What is DevOps?</vt:lpstr>
      <vt:lpstr>What is DevOps?</vt:lpstr>
      <vt:lpstr>What is DevOps?</vt:lpstr>
      <vt:lpstr>DevOps Practices: Let’s take a look</vt:lpstr>
      <vt:lpstr>DevOps Practices: Let’s take a 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Waterfall vs. Agile vs. DevOps</vt:lpstr>
      <vt:lpstr>PowerPoint Presentation</vt:lpstr>
      <vt:lpstr>Puppet Labs Findings and Survey recommendations</vt:lpstr>
      <vt:lpstr>High Performance DevOps Companies Achieve…</vt:lpstr>
      <vt:lpstr>DevOps Organisational Changes</vt:lpstr>
      <vt:lpstr>DevOps Organisational Changes</vt:lpstr>
      <vt:lpstr>PowerPoint Presentation</vt:lpstr>
      <vt:lpstr>PowerPoint Presentation</vt:lpstr>
      <vt:lpstr>PowerPoint Presentation</vt:lpstr>
      <vt:lpstr>DevOps Maintenance</vt:lpstr>
      <vt:lpstr>PowerPoint Presentation</vt:lpstr>
      <vt:lpstr>Part 2: DevOps Pipelines Maintenance and Evolution Explained!</vt:lpstr>
      <vt:lpstr>PowerPoint Presentation</vt:lpstr>
      <vt:lpstr>PowerPoint Presentation</vt:lpstr>
      <vt:lpstr>Digital.ai DevOps Periodic Table</vt:lpstr>
      <vt:lpstr>PowerPoint Presentation</vt:lpstr>
      <vt:lpstr>What are GitHub Actions?</vt:lpstr>
      <vt:lpstr>Run a workflow on any GitHub event</vt:lpstr>
      <vt:lpstr>Built to Scale</vt:lpstr>
      <vt:lpstr>Community-powered workflows</vt:lpstr>
      <vt:lpstr>Simple, pay-as-you-go pricing</vt:lpstr>
      <vt:lpstr>~Demo: Your first Workflow</vt:lpstr>
      <vt:lpstr>A Sample Workflow</vt:lpstr>
      <vt:lpstr>How do I write my own Custom Action?</vt:lpstr>
      <vt:lpstr>Why might you want a custom action?</vt:lpstr>
      <vt:lpstr>Before you start, remember the Marketplace</vt:lpstr>
      <vt:lpstr>What do I write my action in?</vt:lpstr>
      <vt:lpstr>Anatomy of an Action.yaml file</vt:lpstr>
      <vt:lpstr>But I have some custom  Azure DevOps Pipeline Tasks.   Can I reuse them?</vt:lpstr>
      <vt:lpstr>What is a good candidate?</vt:lpstr>
      <vt:lpstr>How did I write my own Custom Action? </vt:lpstr>
      <vt:lpstr>Adding a Release Branch</vt:lpstr>
      <vt:lpstr>Versioning your Action Updates</vt:lpstr>
      <vt:lpstr>How to use your action in a workflow?</vt:lpstr>
      <vt:lpstr>Finally add it to the GitHub Marketplace</vt:lpstr>
      <vt:lpstr>Recap: an end-2-end CI/CD Pipeline</vt:lpstr>
      <vt:lpstr>Setup Jenkins as CI/CD Tool</vt:lpstr>
      <vt:lpstr>Configure Jenkins Pipeline (Jenkinsfile)</vt:lpstr>
      <vt:lpstr>Build the Docker Image (Build Stage)</vt:lpstr>
      <vt:lpstr>Run Tests (Test Stage)</vt:lpstr>
      <vt:lpstr>Publish Docker Image to Registry (Publish Stage)</vt:lpstr>
      <vt:lpstr>Deploy to Kubernetes (Deploy Stage)</vt:lpstr>
      <vt:lpstr>Summary</vt:lpstr>
      <vt:lpstr>Part 3: Industry Drivers for Sw. Evolution of DevOps Pipelines</vt:lpstr>
      <vt:lpstr>1. 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Maslow’s Hierarchy Of Needs</vt:lpstr>
      <vt:lpstr>“ Culture Eats Strategy For Breakfast     ”</vt:lpstr>
      <vt:lpstr>Questions?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Andrew Tamburri</dc:creator>
  <cp:lastModifiedBy>Damian Andrew Tamburri</cp:lastModifiedBy>
  <cp:revision>87</cp:revision>
  <dcterms:created xsi:type="dcterms:W3CDTF">2024-06-17T07:34:05Z</dcterms:created>
  <dcterms:modified xsi:type="dcterms:W3CDTF">2024-10-25T11:05:23Z</dcterms:modified>
</cp:coreProperties>
</file>